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sldIdLst>
    <p:sldId id="256" r:id="rId3"/>
    <p:sldId id="257" r:id="rId4"/>
    <p:sldId id="258" r:id="rId5"/>
    <p:sldId id="268" r:id="rId6"/>
    <p:sldId id="262" r:id="rId7"/>
    <p:sldId id="263" r:id="rId8"/>
    <p:sldId id="269" r:id="rId9"/>
    <p:sldId id="270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9" autoAdjust="0"/>
    <p:restoredTop sz="94627" autoAdjust="0"/>
  </p:normalViewPr>
  <p:slideViewPr>
    <p:cSldViewPr>
      <p:cViewPr varScale="1">
        <p:scale>
          <a:sx n="69" d="100"/>
          <a:sy n="69" d="100"/>
        </p:scale>
        <p:origin x="-11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1588"/>
            <a:ext cx="9145588" cy="685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CF9D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CF9D9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CF9D9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CF9D9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CF9D9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CF9D9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CF9D9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CF9D9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CF9D9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2pPr>
      <a:lvl3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4pPr>
      <a:lvl5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5pPr>
      <a:lvl6pPr marL="8001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6pPr>
      <a:lvl7pPr marL="12573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7pPr>
      <a:lvl8pPr marL="17145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8pPr>
      <a:lvl9pPr marL="21717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1588"/>
            <a:ext cx="9145588" cy="685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indent="279400" algn="ctr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CF9D9"/>
          </a:solidFill>
          <a:latin typeface="+mj-lt"/>
          <a:ea typeface="+mj-ea"/>
          <a:cs typeface="+mj-cs"/>
        </a:defRPr>
      </a:lvl1pPr>
      <a:lvl2pPr indent="279400" algn="ctr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CF9D9"/>
          </a:solidFill>
          <a:latin typeface="Times New Roman" pitchFamily="18" charset="0"/>
        </a:defRPr>
      </a:lvl2pPr>
      <a:lvl3pPr indent="279400" algn="ctr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CF9D9"/>
          </a:solidFill>
          <a:latin typeface="Times New Roman" pitchFamily="18" charset="0"/>
        </a:defRPr>
      </a:lvl3pPr>
      <a:lvl4pPr indent="279400" algn="ctr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CF9D9"/>
          </a:solidFill>
          <a:latin typeface="Times New Roman" pitchFamily="18" charset="0"/>
        </a:defRPr>
      </a:lvl4pPr>
      <a:lvl5pPr indent="279400" algn="ctr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CF9D9"/>
          </a:solidFill>
          <a:latin typeface="Times New Roman" pitchFamily="18" charset="0"/>
        </a:defRPr>
      </a:lvl5pPr>
      <a:lvl6pPr marL="457200" indent="279400" algn="ctr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CF9D9"/>
          </a:solidFill>
          <a:latin typeface="Times New Roman" pitchFamily="18" charset="0"/>
        </a:defRPr>
      </a:lvl6pPr>
      <a:lvl7pPr marL="914400" indent="279400" algn="ctr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CF9D9"/>
          </a:solidFill>
          <a:latin typeface="Times New Roman" pitchFamily="18" charset="0"/>
        </a:defRPr>
      </a:lvl7pPr>
      <a:lvl8pPr marL="1371600" indent="279400" algn="ctr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CF9D9"/>
          </a:solidFill>
          <a:latin typeface="Times New Roman" pitchFamily="18" charset="0"/>
        </a:defRPr>
      </a:lvl8pPr>
      <a:lvl9pPr marL="1828800" indent="279400" algn="ctr" rtl="0" eaLnBrk="0" fontAlgn="base" hangingPunct="0">
        <a:spcBef>
          <a:spcPct val="0"/>
        </a:spcBef>
        <a:spcAft>
          <a:spcPct val="0"/>
        </a:spcAft>
        <a:defRPr sz="4600" b="1">
          <a:solidFill>
            <a:srgbClr val="FCF9D9"/>
          </a:solidFill>
          <a:latin typeface="Times New Roman" pitchFamily="18" charset="0"/>
        </a:defRPr>
      </a:lvl9pPr>
    </p:titleStyle>
    <p:bodyStyle>
      <a:lvl1pPr indent="279400" algn="l" rtl="0" eaLnBrk="0" fontAlgn="base" hangingPunct="0">
        <a:spcBef>
          <a:spcPct val="20000"/>
        </a:spcBef>
        <a:spcAft>
          <a:spcPct val="0"/>
        </a:spcAft>
        <a:buClr>
          <a:srgbClr val="FCF9D9"/>
        </a:buClr>
        <a:buSzPct val="100000"/>
        <a:buFont typeface="Arial" charset="0"/>
        <a:buChar char="➤"/>
        <a:defRPr sz="2100">
          <a:solidFill>
            <a:srgbClr val="FFFFFF"/>
          </a:solidFill>
          <a:latin typeface="+mn-lt"/>
          <a:ea typeface="+mn-ea"/>
          <a:cs typeface="+mn-cs"/>
        </a:defRPr>
      </a:lvl1pPr>
      <a:lvl2pPr marL="279400" indent="279400" algn="l" rtl="0" eaLnBrk="0" fontAlgn="base" hangingPunct="0">
        <a:spcBef>
          <a:spcPct val="20000"/>
        </a:spcBef>
        <a:spcAft>
          <a:spcPct val="0"/>
        </a:spcAft>
        <a:buClr>
          <a:srgbClr val="FCF9D9"/>
        </a:buClr>
        <a:buSzPct val="100000"/>
        <a:buFont typeface="Arial" charset="0"/>
        <a:buChar char="➣"/>
        <a:defRPr sz="2100">
          <a:solidFill>
            <a:srgbClr val="FCF9D9"/>
          </a:solidFill>
          <a:latin typeface="+mn-lt"/>
        </a:defRPr>
      </a:lvl2pPr>
      <a:lvl3pPr marL="279400" indent="279400" algn="l" rtl="0" eaLnBrk="0" fontAlgn="base" hangingPunct="0">
        <a:spcBef>
          <a:spcPct val="20000"/>
        </a:spcBef>
        <a:spcAft>
          <a:spcPct val="0"/>
        </a:spcAft>
        <a:buClr>
          <a:srgbClr val="FCF9D9"/>
        </a:buClr>
        <a:buSzPct val="100000"/>
        <a:buFont typeface="Arial" charset="0"/>
        <a:buChar char="➣"/>
        <a:defRPr sz="2100">
          <a:solidFill>
            <a:srgbClr val="FCF9D9"/>
          </a:solidFill>
          <a:latin typeface="+mn-lt"/>
        </a:defRPr>
      </a:lvl3pPr>
      <a:lvl4pPr marL="279400" indent="279400" algn="l" rtl="0" eaLnBrk="0" fontAlgn="base" hangingPunct="0">
        <a:spcBef>
          <a:spcPct val="20000"/>
        </a:spcBef>
        <a:spcAft>
          <a:spcPct val="0"/>
        </a:spcAft>
        <a:buClr>
          <a:srgbClr val="FCF9D9"/>
        </a:buClr>
        <a:buSzPct val="100000"/>
        <a:buFont typeface="Arial" charset="0"/>
        <a:buChar char="➣"/>
        <a:defRPr sz="2100">
          <a:solidFill>
            <a:srgbClr val="FCF9D9"/>
          </a:solidFill>
          <a:latin typeface="+mn-lt"/>
        </a:defRPr>
      </a:lvl4pPr>
      <a:lvl5pPr marL="279400" indent="279400" algn="l" rtl="0" eaLnBrk="0" fontAlgn="base" hangingPunct="0">
        <a:spcBef>
          <a:spcPct val="20000"/>
        </a:spcBef>
        <a:spcAft>
          <a:spcPct val="0"/>
        </a:spcAft>
        <a:buClr>
          <a:srgbClr val="FCF9D9"/>
        </a:buClr>
        <a:buSzPct val="100000"/>
        <a:buFont typeface="Arial" charset="0"/>
        <a:buChar char="➣"/>
        <a:defRPr sz="2100">
          <a:solidFill>
            <a:srgbClr val="FCF9D9"/>
          </a:solidFill>
          <a:latin typeface="+mn-lt"/>
        </a:defRPr>
      </a:lvl5pPr>
      <a:lvl6pPr marL="736600" indent="279400" algn="l" rtl="0" eaLnBrk="0" fontAlgn="base" hangingPunct="0">
        <a:spcBef>
          <a:spcPct val="20000"/>
        </a:spcBef>
        <a:spcAft>
          <a:spcPct val="0"/>
        </a:spcAft>
        <a:buClr>
          <a:srgbClr val="FCF9D9"/>
        </a:buClr>
        <a:buSzPct val="100000"/>
        <a:buFont typeface="Arial" charset="0"/>
        <a:buChar char="➣"/>
        <a:defRPr sz="2100">
          <a:solidFill>
            <a:srgbClr val="FCF9D9"/>
          </a:solidFill>
          <a:latin typeface="+mn-lt"/>
        </a:defRPr>
      </a:lvl6pPr>
      <a:lvl7pPr marL="1193800" indent="279400" algn="l" rtl="0" eaLnBrk="0" fontAlgn="base" hangingPunct="0">
        <a:spcBef>
          <a:spcPct val="20000"/>
        </a:spcBef>
        <a:spcAft>
          <a:spcPct val="0"/>
        </a:spcAft>
        <a:buClr>
          <a:srgbClr val="FCF9D9"/>
        </a:buClr>
        <a:buSzPct val="100000"/>
        <a:buFont typeface="Arial" charset="0"/>
        <a:buChar char="➣"/>
        <a:defRPr sz="2100">
          <a:solidFill>
            <a:srgbClr val="FCF9D9"/>
          </a:solidFill>
          <a:latin typeface="+mn-lt"/>
        </a:defRPr>
      </a:lvl7pPr>
      <a:lvl8pPr marL="1651000" indent="279400" algn="l" rtl="0" eaLnBrk="0" fontAlgn="base" hangingPunct="0">
        <a:spcBef>
          <a:spcPct val="20000"/>
        </a:spcBef>
        <a:spcAft>
          <a:spcPct val="0"/>
        </a:spcAft>
        <a:buClr>
          <a:srgbClr val="FCF9D9"/>
        </a:buClr>
        <a:buSzPct val="100000"/>
        <a:buFont typeface="Arial" charset="0"/>
        <a:buChar char="➣"/>
        <a:defRPr sz="2100">
          <a:solidFill>
            <a:srgbClr val="FCF9D9"/>
          </a:solidFill>
          <a:latin typeface="+mn-lt"/>
        </a:defRPr>
      </a:lvl8pPr>
      <a:lvl9pPr marL="2108200" indent="279400" algn="l" rtl="0" eaLnBrk="0" fontAlgn="base" hangingPunct="0">
        <a:spcBef>
          <a:spcPct val="20000"/>
        </a:spcBef>
        <a:spcAft>
          <a:spcPct val="0"/>
        </a:spcAft>
        <a:buClr>
          <a:srgbClr val="FCF9D9"/>
        </a:buClr>
        <a:buSzPct val="100000"/>
        <a:buFont typeface="Arial" charset="0"/>
        <a:buChar char="➣"/>
        <a:defRPr sz="2100">
          <a:solidFill>
            <a:srgbClr val="FCF9D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gepei.org/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>
            <p:ph type="ctrTitle"/>
          </p:nvPr>
        </p:nvSpPr>
        <p:spPr bwMode="auto">
          <a:xfrm>
            <a:off x="250825" y="404813"/>
            <a:ext cx="8602663" cy="2622550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381000"/>
            <a:r>
              <a:rPr lang="en-US" sz="4800" b="0">
                <a:solidFill>
                  <a:srgbClr val="FFFFFF"/>
                </a:solidFill>
              </a:rPr>
              <a:t>SAGE Inc: </a:t>
            </a:r>
            <a:r>
              <a:rPr lang="en-US" sz="4800">
                <a:solidFill>
                  <a:srgbClr val="FFFFFF"/>
                </a:solidFill>
              </a:rPr>
              <a:t>Empowering Educating Preventing Child Sexual Abuse:</a:t>
            </a:r>
            <a:r>
              <a:rPr lang="en-US" sz="76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075" name="Rectangle 3"/>
          <p:cNvSpPr>
            <a:spLocks noChangeArrowheads="1"/>
          </p:cNvSpPr>
          <p:nvPr>
            <p:ph type="subTitle" idx="1"/>
          </p:nvPr>
        </p:nvSpPr>
        <p:spPr bwMode="auto">
          <a:xfrm>
            <a:off x="1547813" y="3357563"/>
            <a:ext cx="6111875" cy="1492250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381000"/>
            <a:r>
              <a:rPr lang="en-US" sz="4900">
                <a:solidFill>
                  <a:srgbClr val="FFFFFF"/>
                </a:solidFill>
              </a:rPr>
              <a:t>Breaking the Silence Project 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84213" y="5734050"/>
            <a:ext cx="79914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  <a:latin typeface="AvantGarde Bk BT" pitchFamily="34" charset="0"/>
              </a:rPr>
              <a:t>Funded by: SAGE INC.; National Crime Prevention Center; Social Economy and Sustainability Research Network, Subnode 2: Inclusion and Empowerment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971550" y="5157788"/>
            <a:ext cx="7345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Contact: Dr. Colleen MacQuarrie, UPEI</a:t>
            </a:r>
          </a:p>
        </p:txBody>
      </p:sp>
    </p:spTree>
  </p:cSld>
  <p:clrMapOvr>
    <a:masterClrMapping/>
  </p:clrMapOvr>
  <p:transition advClick="0">
    <p:cover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55563" y="114300"/>
            <a:ext cx="8653462" cy="781050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381000"/>
            <a:r>
              <a:rPr lang="en-US" sz="4800" b="0"/>
              <a:t>Context for the work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69863" y="742950"/>
            <a:ext cx="86550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381000"/>
            <a:r>
              <a:rPr lang="en-US" sz="2800">
                <a:solidFill>
                  <a:srgbClr val="FCF9D9"/>
                </a:solidFill>
              </a:rPr>
              <a:t>The Secret is...Child Sexual Abuse is still happening</a:t>
            </a:r>
          </a:p>
        </p:txBody>
      </p:sp>
      <p:sp>
        <p:nvSpPr>
          <p:cNvPr id="5124" name="Rectangle 4"/>
          <p:cNvSpPr>
            <a:spLocks noChangeArrowheads="1"/>
          </p:cNvSpPr>
          <p:nvPr>
            <p:ph type="body" idx="1"/>
          </p:nvPr>
        </p:nvSpPr>
        <p:spPr bwMode="auto">
          <a:xfrm>
            <a:off x="341313" y="1314450"/>
            <a:ext cx="7948612" cy="4821238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381000"/>
            <a:r>
              <a:rPr lang="en-US" sz="2200"/>
              <a:t>Statistics vary but at a minimum 1 in 3 girls; 1 in 5 boys are sexually abused</a:t>
            </a:r>
          </a:p>
          <a:p>
            <a:pPr defTabSz="381000"/>
            <a:r>
              <a:rPr lang="en-US" sz="2200"/>
              <a:t>A child will tell 7 people before anyone takes action</a:t>
            </a:r>
          </a:p>
          <a:p>
            <a:pPr lvl="1" defTabSz="381000"/>
            <a:r>
              <a:rPr lang="en-US" sz="2200"/>
              <a:t>And sometimes nothing happens...</a:t>
            </a:r>
          </a:p>
          <a:p>
            <a:pPr defTabSz="381000"/>
            <a:r>
              <a:rPr lang="en-US" sz="2200"/>
              <a:t>Stigma that is silencing us</a:t>
            </a:r>
          </a:p>
          <a:p>
            <a:pPr defTabSz="381000"/>
            <a:r>
              <a:rPr lang="en-US" sz="2200"/>
              <a:t>Victim identity keeps us disempowered and we want to change that</a:t>
            </a:r>
          </a:p>
          <a:p>
            <a:pPr defTabSz="381000"/>
            <a:r>
              <a:rPr lang="en-US" sz="2200"/>
              <a:t>Nobody is doing much about it, onus is still on children to stop it</a:t>
            </a:r>
          </a:p>
          <a:p>
            <a:pPr defTabSz="381000">
              <a:buFont typeface="Arial" charset="0"/>
              <a:buNone/>
            </a:pPr>
            <a:r>
              <a:rPr lang="en-US" sz="2200"/>
              <a:t>Our culture still puts the site of prevention on the child</a:t>
            </a:r>
          </a:p>
          <a:p>
            <a:pPr defTabSz="381000"/>
            <a:r>
              <a:rPr lang="en-US" sz="2200"/>
              <a:t>Because of our experience survivors can lead the way; the commitment, and the endurance it will take to make long lasting change</a:t>
            </a:r>
          </a:p>
        </p:txBody>
      </p:sp>
    </p:spTree>
  </p:cSld>
  <p:clrMapOvr>
    <a:masterClrMapping/>
  </p:clrMapOvr>
  <p:transition advClick="0">
    <p:cover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03188" y="417513"/>
            <a:ext cx="8655050" cy="774700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381000"/>
            <a:r>
              <a:rPr lang="en-US" sz="4800" b="0"/>
              <a:t>Context for the work</a:t>
            </a:r>
          </a:p>
        </p:txBody>
      </p:sp>
      <p:sp>
        <p:nvSpPr>
          <p:cNvPr id="614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827088" y="1916113"/>
            <a:ext cx="7948612" cy="4210050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381000"/>
            <a:r>
              <a:rPr lang="en-US" sz="3000"/>
              <a:t>Child sexual abuse</a:t>
            </a:r>
          </a:p>
          <a:p>
            <a:pPr lvl="1" defTabSz="381000"/>
            <a:r>
              <a:rPr lang="en-US" sz="3000"/>
              <a:t>Maintains power relations within our culture</a:t>
            </a:r>
          </a:p>
          <a:p>
            <a:pPr lvl="1" defTabSz="381000"/>
            <a:r>
              <a:rPr lang="en-US" sz="3000"/>
              <a:t>Patriarchy is supported</a:t>
            </a:r>
          </a:p>
          <a:p>
            <a:pPr defTabSz="381000"/>
            <a:r>
              <a:rPr lang="en-US" sz="3000"/>
              <a:t>Solutions need to be as complex as the problem is</a:t>
            </a:r>
          </a:p>
          <a:p>
            <a:pPr lvl="1" defTabSz="381000"/>
            <a:r>
              <a:rPr lang="en-US" sz="3000"/>
              <a:t>All levels of our culture</a:t>
            </a:r>
          </a:p>
          <a:p>
            <a:pPr defTabSz="381000"/>
            <a:r>
              <a:rPr lang="en-US" sz="3000"/>
              <a:t>Survivors are central to creating solutions</a:t>
            </a:r>
          </a:p>
          <a:p>
            <a:pPr lvl="1" defTabSz="381000"/>
            <a:r>
              <a:rPr lang="en-US" sz="3000"/>
              <a:t>voice and action from the ones who know</a:t>
            </a:r>
            <a:r>
              <a:rPr lang="en-US" sz="2200"/>
              <a:t> </a:t>
            </a:r>
          </a:p>
        </p:txBody>
      </p:sp>
    </p:spTree>
  </p:cSld>
  <p:clrMapOvr>
    <a:masterClrMapping/>
  </p:clrMapOvr>
  <p:transition advClick="0">
    <p:cover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200"/>
              <a:t>Evaluation of Breaking the Silence Project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sz="2900"/>
              <a:t>The project, designed by and for women who experienced child sexual abuse, is focussed on the prevention of child sexual abuse.</a:t>
            </a:r>
          </a:p>
          <a:p>
            <a:r>
              <a:rPr lang="en-GB" sz="2900"/>
              <a:t>A participatory action research (PAR) model means that the research team is comprised of people who are directly affected by the research. The team will start with a core group of survivors, however because the team will evolve as the project evolves members will come and go. </a:t>
            </a:r>
            <a:endParaRPr lang="en-US" sz="29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04775" y="417513"/>
            <a:ext cx="8655050" cy="731837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381000"/>
            <a:r>
              <a:rPr lang="en-US" sz="4800" b="0"/>
              <a:t>Women survivors</a:t>
            </a:r>
          </a:p>
        </p:txBody>
      </p:sp>
      <p:sp>
        <p:nvSpPr>
          <p:cNvPr id="1024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1052513" y="1412875"/>
            <a:ext cx="7767637" cy="5029200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381000"/>
            <a:r>
              <a:rPr lang="en-US" sz="3300"/>
              <a:t>Practicing being Brave</a:t>
            </a:r>
          </a:p>
          <a:p>
            <a:pPr defTabSz="381000"/>
            <a:r>
              <a:rPr lang="en-US" sz="3300"/>
              <a:t>Next Step for the Prevention Strategy</a:t>
            </a:r>
          </a:p>
          <a:p>
            <a:pPr lvl="1" defTabSz="381000"/>
            <a:r>
              <a:rPr lang="en-US" sz="3300"/>
              <a:t>mobilize</a:t>
            </a:r>
          </a:p>
          <a:p>
            <a:pPr lvl="1" defTabSz="381000"/>
            <a:r>
              <a:rPr lang="en-US" sz="3300"/>
              <a:t>empower</a:t>
            </a:r>
          </a:p>
          <a:p>
            <a:pPr lvl="1" defTabSz="381000"/>
            <a:r>
              <a:rPr lang="en-US" sz="3300"/>
              <a:t>community leaders for a prevention strategy </a:t>
            </a:r>
          </a:p>
          <a:p>
            <a:pPr defTabSz="381000"/>
            <a:r>
              <a:rPr lang="en-US" sz="3300"/>
              <a:t>Break down the barriers to communication about a taboo topic, child sexual abuse</a:t>
            </a:r>
          </a:p>
        </p:txBody>
      </p:sp>
    </p:spTree>
  </p:cSld>
  <p:clrMapOvr>
    <a:masterClrMapping/>
  </p:clrMapOvr>
  <p:transition advClick="0">
    <p:cover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204788" y="612775"/>
            <a:ext cx="8458200" cy="701675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381000"/>
            <a:r>
              <a:rPr lang="en-US" b="0"/>
              <a:t>Project Overview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28600" y="1484313"/>
            <a:ext cx="84582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381000"/>
            <a:r>
              <a:rPr lang="en-US" sz="2700">
                <a:solidFill>
                  <a:srgbClr val="FCF9D9"/>
                </a:solidFill>
              </a:rPr>
              <a:t>Vision: Art that animates our community</a:t>
            </a:r>
          </a:p>
        </p:txBody>
      </p:sp>
      <p:sp>
        <p:nvSpPr>
          <p:cNvPr id="11268" name="Rectangle 4"/>
          <p:cNvSpPr>
            <a:spLocks noChangeArrowheads="1"/>
          </p:cNvSpPr>
          <p:nvPr>
            <p:ph type="body" idx="1"/>
          </p:nvPr>
        </p:nvSpPr>
        <p:spPr bwMode="auto">
          <a:xfrm>
            <a:off x="1116013" y="2060575"/>
            <a:ext cx="7767637" cy="4343400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381000"/>
            <a:r>
              <a:rPr lang="en-US" sz="2500"/>
              <a:t>Tangible educational materials </a:t>
            </a:r>
          </a:p>
          <a:p>
            <a:pPr lvl="1" defTabSz="381000"/>
            <a:r>
              <a:rPr lang="en-US" sz="2500"/>
              <a:t>Phase 1: Book: Beyond Silence</a:t>
            </a:r>
          </a:p>
          <a:p>
            <a:pPr marL="558800" lvl="2" defTabSz="381000"/>
            <a:r>
              <a:rPr lang="en-US" sz="2500">
                <a:solidFill>
                  <a:srgbClr val="FFFFFF"/>
                </a:solidFill>
              </a:rPr>
              <a:t>First voice accounts for prevention</a:t>
            </a:r>
          </a:p>
          <a:p>
            <a:pPr lvl="1" defTabSz="381000"/>
            <a:r>
              <a:rPr lang="en-US" sz="2500"/>
              <a:t>Phase 2: Theatre</a:t>
            </a:r>
          </a:p>
          <a:p>
            <a:pPr marL="558800" lvl="2" defTabSz="381000"/>
            <a:r>
              <a:rPr lang="en-US" sz="2500">
                <a:solidFill>
                  <a:srgbClr val="FFFFFF"/>
                </a:solidFill>
              </a:rPr>
              <a:t>One-hour tourable play</a:t>
            </a:r>
          </a:p>
          <a:p>
            <a:pPr lvl="1" defTabSz="381000"/>
            <a:r>
              <a:rPr lang="en-US" sz="2500"/>
              <a:t>Phase 3: DVD, speaker series</a:t>
            </a:r>
          </a:p>
          <a:p>
            <a:pPr defTabSz="381000"/>
            <a:r>
              <a:rPr lang="en-US" sz="2500"/>
              <a:t>Create knowledge within our community (including virtual community: website)</a:t>
            </a:r>
          </a:p>
          <a:p>
            <a:pPr defTabSz="381000"/>
            <a:r>
              <a:rPr lang="en-US" sz="2500"/>
              <a:t>Expand and solidify partnerships with community allies in violence prevention work</a:t>
            </a:r>
          </a:p>
        </p:txBody>
      </p:sp>
    </p:spTree>
  </p:cSld>
  <p:clrMapOvr>
    <a:masterClrMapping/>
  </p:clrMapOvr>
  <p:transition advClick="0">
    <p:cover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sz="4200" b="0"/>
              <a:t>This research will address some important questions</a:t>
            </a:r>
            <a:endParaRPr lang="en-CA" sz="3800" b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9974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sz="3300" b="1"/>
              <a:t>How do you effectively engage first voice accounts around the prevention of child sexual abuse?</a:t>
            </a:r>
          </a:p>
          <a:p>
            <a:r>
              <a:rPr lang="en-CA" sz="3300" b="1"/>
              <a:t>How do adult survivor’s of child sexual abuse create knowledge about prevention?</a:t>
            </a:r>
          </a:p>
          <a:p>
            <a:r>
              <a:rPr lang="en-CA" sz="3300" b="1"/>
              <a:t>How do local communities respond to educational materials created by adult survivor’s of child sexual abuse?</a:t>
            </a:r>
            <a:endParaRPr lang="en-US" sz="3300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0"/>
              <a:t>Project Update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815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900"/>
              <a:t>The writers submitted their manuscript to the publisher, Acorn Press, for a March 2009 release of their book. </a:t>
            </a:r>
          </a:p>
          <a:p>
            <a:r>
              <a:rPr lang="en-US" sz="2900"/>
              <a:t>Evaluation of the project process is ongoing.</a:t>
            </a:r>
          </a:p>
          <a:p>
            <a:r>
              <a:rPr lang="en-US" sz="2900"/>
              <a:t>The Board continues to write funding proposals for the next phases of the project. </a:t>
            </a:r>
          </a:p>
          <a:p>
            <a:r>
              <a:rPr lang="en-GB" sz="2900"/>
              <a:t>All our presentations and public reports will be posted to our website. </a:t>
            </a:r>
            <a:r>
              <a:rPr lang="en-GB" sz="2900" b="1">
                <a:hlinkClick r:id="rId2"/>
              </a:rPr>
              <a:t>http://www.sagepei.org/</a:t>
            </a:r>
            <a:r>
              <a:rPr lang="en-GB" sz="2900"/>
              <a:t>  </a:t>
            </a:r>
            <a:endParaRPr lang="en-US" sz="29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451</Words>
  <PresentationFormat>On-screen Show (4:3)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AvantGarde Bk BT</vt:lpstr>
      <vt:lpstr>Default Design</vt:lpstr>
      <vt:lpstr>Default Design</vt:lpstr>
      <vt:lpstr>SAGE Inc: Empowering Educating Preventing Child Sexual Abuse: </vt:lpstr>
      <vt:lpstr>Context for the work</vt:lpstr>
      <vt:lpstr>Context for the work</vt:lpstr>
      <vt:lpstr>Evaluation of Breaking the Silence Project</vt:lpstr>
      <vt:lpstr>Women survivors</vt:lpstr>
      <vt:lpstr>Project Overview</vt:lpstr>
      <vt:lpstr>This research will address some important questions</vt:lpstr>
      <vt:lpstr>Project Update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SAGE Inc</dc:title>
  <cp:lastModifiedBy>RG</cp:lastModifiedBy>
  <cp:revision>10</cp:revision>
  <dcterms:modified xsi:type="dcterms:W3CDTF">2011-03-17T16:35:00Z</dcterms:modified>
</cp:coreProperties>
</file>