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78" r:id="rId1"/>
    <p:sldMasterId id="2147483780" r:id="rId2"/>
  </p:sldMasterIdLst>
  <p:notesMasterIdLst>
    <p:notesMasterId r:id="rId53"/>
  </p:notesMasterIdLst>
  <p:sldIdLst>
    <p:sldId id="256" r:id="rId3"/>
    <p:sldId id="290" r:id="rId4"/>
    <p:sldId id="353" r:id="rId5"/>
    <p:sldId id="303" r:id="rId6"/>
    <p:sldId id="302" r:id="rId7"/>
    <p:sldId id="293" r:id="rId8"/>
    <p:sldId id="291" r:id="rId9"/>
    <p:sldId id="295" r:id="rId10"/>
    <p:sldId id="296" r:id="rId11"/>
    <p:sldId id="294" r:id="rId12"/>
    <p:sldId id="305" r:id="rId13"/>
    <p:sldId id="274" r:id="rId14"/>
    <p:sldId id="298" r:id="rId15"/>
    <p:sldId id="276" r:id="rId16"/>
    <p:sldId id="306" r:id="rId17"/>
    <p:sldId id="299" r:id="rId18"/>
    <p:sldId id="301" r:id="rId19"/>
    <p:sldId id="336" r:id="rId20"/>
    <p:sldId id="337" r:id="rId21"/>
    <p:sldId id="338" r:id="rId22"/>
    <p:sldId id="339" r:id="rId23"/>
    <p:sldId id="340" r:id="rId24"/>
    <p:sldId id="341" r:id="rId25"/>
    <p:sldId id="342" r:id="rId26"/>
    <p:sldId id="343" r:id="rId27"/>
    <p:sldId id="344" r:id="rId28"/>
    <p:sldId id="345" r:id="rId29"/>
    <p:sldId id="346" r:id="rId30"/>
    <p:sldId id="347" r:id="rId31"/>
    <p:sldId id="348" r:id="rId32"/>
    <p:sldId id="349" r:id="rId33"/>
    <p:sldId id="351" r:id="rId34"/>
    <p:sldId id="350" r:id="rId35"/>
    <p:sldId id="352" r:id="rId36"/>
    <p:sldId id="320" r:id="rId37"/>
    <p:sldId id="321" r:id="rId38"/>
    <p:sldId id="322" r:id="rId39"/>
    <p:sldId id="323" r:id="rId40"/>
    <p:sldId id="324" r:id="rId41"/>
    <p:sldId id="325" r:id="rId42"/>
    <p:sldId id="326" r:id="rId43"/>
    <p:sldId id="327" r:id="rId44"/>
    <p:sldId id="328" r:id="rId45"/>
    <p:sldId id="329" r:id="rId46"/>
    <p:sldId id="330" r:id="rId47"/>
    <p:sldId id="331" r:id="rId48"/>
    <p:sldId id="332" r:id="rId49"/>
    <p:sldId id="333" r:id="rId50"/>
    <p:sldId id="334" r:id="rId51"/>
    <p:sldId id="335" r:id="rId52"/>
  </p:sldIdLst>
  <p:sldSz cx="9144000" cy="6858000" type="screen4x3"/>
  <p:notesSz cx="6858000" cy="90805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DA2"/>
    <a:srgbClr val="E9EF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86" autoAdjust="0"/>
    <p:restoredTop sz="73722" autoAdjust="0"/>
  </p:normalViewPr>
  <p:slideViewPr>
    <p:cSldViewPr>
      <p:cViewPr>
        <p:scale>
          <a:sx n="80" d="100"/>
          <a:sy n="80" d="100"/>
        </p:scale>
        <p:origin x="-1740" y="-72"/>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1750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4025"/>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4025"/>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754F3764-FFE1-497A-A5EE-8F7DC3E06A1A}" type="datetimeFigureOut">
              <a:rPr lang="en-US"/>
              <a:pPr>
                <a:defRPr/>
              </a:pPr>
              <a:t>2/15/2013</a:t>
            </a:fld>
            <a:endParaRPr lang="en-US" dirty="0"/>
          </a:p>
        </p:txBody>
      </p:sp>
      <p:sp>
        <p:nvSpPr>
          <p:cNvPr id="4" name="Slide Image Placeholder 3"/>
          <p:cNvSpPr>
            <a:spLocks noGrp="1" noRot="1" noChangeAspect="1"/>
          </p:cNvSpPr>
          <p:nvPr>
            <p:ph type="sldImg" idx="2"/>
          </p:nvPr>
        </p:nvSpPr>
        <p:spPr>
          <a:xfrm>
            <a:off x="1158875" y="681038"/>
            <a:ext cx="4540250" cy="3405187"/>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13238"/>
            <a:ext cx="5486400" cy="4086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24888"/>
            <a:ext cx="2971800" cy="454025"/>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24888"/>
            <a:ext cx="2971800" cy="454025"/>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E7FB7A1C-85D1-49BC-8016-B1587D392DFA}" type="slidenum">
              <a:rPr lang="en-US"/>
              <a:pPr>
                <a:defRPr/>
              </a:pPr>
              <a:t>‹#›</a:t>
            </a:fld>
            <a:endParaRPr lang="en-US" dirty="0"/>
          </a:p>
        </p:txBody>
      </p:sp>
    </p:spTree>
    <p:extLst>
      <p:ext uri="{BB962C8B-B14F-4D97-AF65-F5344CB8AC3E}">
        <p14:creationId xmlns:p14="http://schemas.microsoft.com/office/powerpoint/2010/main" val="1126227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22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B035FE-7929-4B10-82FE-2F2D5E488F14}" type="slidenum">
              <a:rPr lang="en-US" smtClean="0"/>
              <a:pPr fontAlgn="base">
                <a:spcBef>
                  <a:spcPct val="0"/>
                </a:spcBef>
                <a:spcAft>
                  <a:spcPct val="0"/>
                </a:spcAft>
                <a:defRPr/>
              </a:pPr>
              <a:t>1</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E7FB7A1C-85D1-49BC-8016-B1587D392DFA}" type="slidenum">
              <a:rPr lang="en-US" smtClean="0"/>
              <a:pPr>
                <a:defRPr/>
              </a:pPr>
              <a:t>15</a:t>
            </a:fld>
            <a:endParaRPr lang="en-US" dirty="0"/>
          </a:p>
        </p:txBody>
      </p:sp>
    </p:spTree>
    <p:extLst>
      <p:ext uri="{BB962C8B-B14F-4D97-AF65-F5344CB8AC3E}">
        <p14:creationId xmlns:p14="http://schemas.microsoft.com/office/powerpoint/2010/main" val="2661251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FB7A1C-85D1-49BC-8016-B1587D392DFA}" type="slidenum">
              <a:rPr lang="en-US" smtClean="0"/>
              <a:pPr>
                <a:defRPr/>
              </a:pPr>
              <a:t>18</a:t>
            </a:fld>
            <a:endParaRPr lang="en-US" dirty="0"/>
          </a:p>
        </p:txBody>
      </p:sp>
    </p:spTree>
    <p:extLst>
      <p:ext uri="{BB962C8B-B14F-4D97-AF65-F5344CB8AC3E}">
        <p14:creationId xmlns:p14="http://schemas.microsoft.com/office/powerpoint/2010/main" val="36635841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FB7A1C-85D1-49BC-8016-B1587D392DFA}" type="slidenum">
              <a:rPr lang="en-US" smtClean="0"/>
              <a:pPr>
                <a:defRPr/>
              </a:pPr>
              <a:t>19</a:t>
            </a:fld>
            <a:endParaRPr lang="en-US" dirty="0"/>
          </a:p>
        </p:txBody>
      </p:sp>
    </p:spTree>
    <p:extLst>
      <p:ext uri="{BB962C8B-B14F-4D97-AF65-F5344CB8AC3E}">
        <p14:creationId xmlns:p14="http://schemas.microsoft.com/office/powerpoint/2010/main" val="17848546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FB7A1C-85D1-49BC-8016-B1587D392DFA}" type="slidenum">
              <a:rPr lang="en-US" smtClean="0"/>
              <a:pPr>
                <a:defRPr/>
              </a:pPr>
              <a:t>20</a:t>
            </a:fld>
            <a:endParaRPr lang="en-US" dirty="0"/>
          </a:p>
        </p:txBody>
      </p:sp>
    </p:spTree>
    <p:extLst>
      <p:ext uri="{BB962C8B-B14F-4D97-AF65-F5344CB8AC3E}">
        <p14:creationId xmlns:p14="http://schemas.microsoft.com/office/powerpoint/2010/main" val="17848546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FB7A1C-85D1-49BC-8016-B1587D392DFA}" type="slidenum">
              <a:rPr lang="en-US" smtClean="0"/>
              <a:pPr>
                <a:defRPr/>
              </a:pPr>
              <a:t>21</a:t>
            </a:fld>
            <a:endParaRPr lang="en-US" dirty="0"/>
          </a:p>
        </p:txBody>
      </p:sp>
    </p:spTree>
    <p:extLst>
      <p:ext uri="{BB962C8B-B14F-4D97-AF65-F5344CB8AC3E}">
        <p14:creationId xmlns:p14="http://schemas.microsoft.com/office/powerpoint/2010/main" val="17848546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TextEdit="1"/>
          </p:cNvSpPr>
          <p:nvPr>
            <p:ph type="sldImg"/>
          </p:nvPr>
        </p:nvSpPr>
        <p:spPr bwMode="auto">
          <a:noFill/>
          <a:ln>
            <a:solidFill>
              <a:srgbClr val="000000"/>
            </a:solidFill>
            <a:miter lim="800000"/>
            <a:headEnd/>
            <a:tailEnd/>
          </a:ln>
        </p:spPr>
      </p:sp>
      <p:sp>
        <p:nvSpPr>
          <p:cNvPr id="31747"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FB7A1C-85D1-49BC-8016-B1587D392DFA}" type="slidenum">
              <a:rPr lang="en-US" smtClean="0"/>
              <a:pPr>
                <a:defRPr/>
              </a:pPr>
              <a:t>23</a:t>
            </a:fld>
            <a:endParaRPr lang="en-US" dirty="0"/>
          </a:p>
        </p:txBody>
      </p:sp>
    </p:spTree>
    <p:extLst>
      <p:ext uri="{BB962C8B-B14F-4D97-AF65-F5344CB8AC3E}">
        <p14:creationId xmlns:p14="http://schemas.microsoft.com/office/powerpoint/2010/main" val="28787297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FB7A1C-85D1-49BC-8016-B1587D392DFA}" type="slidenum">
              <a:rPr lang="en-US" smtClean="0"/>
              <a:pPr>
                <a:defRPr/>
              </a:pPr>
              <a:t>24</a:t>
            </a:fld>
            <a:endParaRPr lang="en-US" dirty="0"/>
          </a:p>
        </p:txBody>
      </p:sp>
    </p:spTree>
    <p:extLst>
      <p:ext uri="{BB962C8B-B14F-4D97-AF65-F5344CB8AC3E}">
        <p14:creationId xmlns:p14="http://schemas.microsoft.com/office/powerpoint/2010/main" val="28787297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FB7A1C-85D1-49BC-8016-B1587D392DFA}" type="slidenum">
              <a:rPr lang="en-US" smtClean="0"/>
              <a:pPr>
                <a:defRPr/>
              </a:pPr>
              <a:t>25</a:t>
            </a:fld>
            <a:endParaRPr lang="en-US" dirty="0"/>
          </a:p>
        </p:txBody>
      </p:sp>
    </p:spTree>
    <p:extLst>
      <p:ext uri="{BB962C8B-B14F-4D97-AF65-F5344CB8AC3E}">
        <p14:creationId xmlns:p14="http://schemas.microsoft.com/office/powerpoint/2010/main" val="14656874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FB7A1C-85D1-49BC-8016-B1587D392DFA}" type="slidenum">
              <a:rPr lang="en-US" smtClean="0"/>
              <a:pPr>
                <a:defRPr/>
              </a:pPr>
              <a:t>26</a:t>
            </a:fld>
            <a:endParaRPr lang="en-US" dirty="0"/>
          </a:p>
        </p:txBody>
      </p:sp>
    </p:spTree>
    <p:extLst>
      <p:ext uri="{BB962C8B-B14F-4D97-AF65-F5344CB8AC3E}">
        <p14:creationId xmlns:p14="http://schemas.microsoft.com/office/powerpoint/2010/main" val="1465687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TextEdit="1"/>
          </p:cNvSpPr>
          <p:nvPr>
            <p:ph type="sldImg"/>
          </p:nvPr>
        </p:nvSpPr>
        <p:spPr bwMode="auto">
          <a:noFill/>
          <a:ln>
            <a:solidFill>
              <a:srgbClr val="000000"/>
            </a:solidFill>
            <a:miter lim="800000"/>
            <a:headEnd/>
            <a:tailEnd/>
          </a:ln>
        </p:spPr>
      </p:sp>
      <p:sp>
        <p:nvSpPr>
          <p:cNvPr id="31747"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FB7A1C-85D1-49BC-8016-B1587D392DFA}" type="slidenum">
              <a:rPr lang="en-US" smtClean="0"/>
              <a:pPr>
                <a:defRPr/>
              </a:pPr>
              <a:t>27</a:t>
            </a:fld>
            <a:endParaRPr lang="en-US" dirty="0"/>
          </a:p>
        </p:txBody>
      </p:sp>
    </p:spTree>
    <p:extLst>
      <p:ext uri="{BB962C8B-B14F-4D97-AF65-F5344CB8AC3E}">
        <p14:creationId xmlns:p14="http://schemas.microsoft.com/office/powerpoint/2010/main" val="14656874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FB7A1C-85D1-49BC-8016-B1587D392DFA}" type="slidenum">
              <a:rPr lang="en-US" smtClean="0"/>
              <a:pPr>
                <a:defRPr/>
              </a:pPr>
              <a:t>28</a:t>
            </a:fld>
            <a:endParaRPr lang="en-US" dirty="0"/>
          </a:p>
        </p:txBody>
      </p:sp>
    </p:spTree>
    <p:extLst>
      <p:ext uri="{BB962C8B-B14F-4D97-AF65-F5344CB8AC3E}">
        <p14:creationId xmlns:p14="http://schemas.microsoft.com/office/powerpoint/2010/main" val="14656874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FB7A1C-85D1-49BC-8016-B1587D392DFA}" type="slidenum">
              <a:rPr lang="en-US" smtClean="0"/>
              <a:pPr>
                <a:defRPr/>
              </a:pPr>
              <a:t>29</a:t>
            </a:fld>
            <a:endParaRPr lang="en-US" dirty="0"/>
          </a:p>
        </p:txBody>
      </p:sp>
    </p:spTree>
    <p:extLst>
      <p:ext uri="{BB962C8B-B14F-4D97-AF65-F5344CB8AC3E}">
        <p14:creationId xmlns:p14="http://schemas.microsoft.com/office/powerpoint/2010/main" val="14656874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FB7A1C-85D1-49BC-8016-B1587D392DFA}" type="slidenum">
              <a:rPr lang="en-US" smtClean="0"/>
              <a:pPr>
                <a:defRPr/>
              </a:pPr>
              <a:t>30</a:t>
            </a:fld>
            <a:endParaRPr lang="en-US" dirty="0"/>
          </a:p>
        </p:txBody>
      </p:sp>
    </p:spTree>
    <p:extLst>
      <p:ext uri="{BB962C8B-B14F-4D97-AF65-F5344CB8AC3E}">
        <p14:creationId xmlns:p14="http://schemas.microsoft.com/office/powerpoint/2010/main" val="14656874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FB7A1C-85D1-49BC-8016-B1587D392DFA}" type="slidenum">
              <a:rPr lang="en-US" smtClean="0"/>
              <a:pPr>
                <a:defRPr/>
              </a:pPr>
              <a:t>31</a:t>
            </a:fld>
            <a:endParaRPr lang="en-US" dirty="0"/>
          </a:p>
        </p:txBody>
      </p:sp>
    </p:spTree>
    <p:extLst>
      <p:ext uri="{BB962C8B-B14F-4D97-AF65-F5344CB8AC3E}">
        <p14:creationId xmlns:p14="http://schemas.microsoft.com/office/powerpoint/2010/main" val="14090813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FB7A1C-85D1-49BC-8016-B1587D392DFA}" type="slidenum">
              <a:rPr lang="en-US" smtClean="0"/>
              <a:pPr>
                <a:defRPr/>
              </a:pPr>
              <a:t>32</a:t>
            </a:fld>
            <a:endParaRPr lang="en-US" dirty="0"/>
          </a:p>
        </p:txBody>
      </p:sp>
    </p:spTree>
    <p:extLst>
      <p:ext uri="{BB962C8B-B14F-4D97-AF65-F5344CB8AC3E}">
        <p14:creationId xmlns:p14="http://schemas.microsoft.com/office/powerpoint/2010/main" val="30788840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FB7A1C-85D1-49BC-8016-B1587D392DFA}" type="slidenum">
              <a:rPr lang="en-US" smtClean="0"/>
              <a:pPr>
                <a:defRPr/>
              </a:pPr>
              <a:t>34</a:t>
            </a:fld>
            <a:endParaRPr lang="en-US" dirty="0"/>
          </a:p>
        </p:txBody>
      </p:sp>
    </p:spTree>
    <p:extLst>
      <p:ext uri="{BB962C8B-B14F-4D97-AF65-F5344CB8AC3E}">
        <p14:creationId xmlns:p14="http://schemas.microsoft.com/office/powerpoint/2010/main" val="3530529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FB7A1C-85D1-49BC-8016-B1587D392DFA}" type="slidenum">
              <a:rPr lang="en-US" smtClean="0"/>
              <a:pPr>
                <a:defRPr/>
              </a:pPr>
              <a:t>3</a:t>
            </a:fld>
            <a:endParaRPr lang="en-US" dirty="0"/>
          </a:p>
        </p:txBody>
      </p:sp>
    </p:spTree>
    <p:extLst>
      <p:ext uri="{BB962C8B-B14F-4D97-AF65-F5344CB8AC3E}">
        <p14:creationId xmlns:p14="http://schemas.microsoft.com/office/powerpoint/2010/main" val="3663584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TextEdit="1"/>
          </p:cNvSpPr>
          <p:nvPr>
            <p:ph type="sldImg"/>
          </p:nvPr>
        </p:nvSpPr>
        <p:spPr bwMode="auto">
          <a:noFill/>
          <a:ln>
            <a:solidFill>
              <a:srgbClr val="000000"/>
            </a:solidFill>
            <a:miter lim="800000"/>
            <a:headEnd/>
            <a:tailEnd/>
          </a:ln>
        </p:spPr>
      </p:sp>
      <p:sp>
        <p:nvSpPr>
          <p:cNvPr id="31747"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E7FB7A1C-85D1-49BC-8016-B1587D392DFA}" type="slidenum">
              <a:rPr lang="en-US" smtClean="0"/>
              <a:pPr>
                <a:defRPr/>
              </a:pPr>
              <a:t>7</a:t>
            </a:fld>
            <a:endParaRPr lang="en-US" dirty="0"/>
          </a:p>
        </p:txBody>
      </p:sp>
    </p:spTree>
    <p:extLst>
      <p:ext uri="{BB962C8B-B14F-4D97-AF65-F5344CB8AC3E}">
        <p14:creationId xmlns:p14="http://schemas.microsoft.com/office/powerpoint/2010/main" val="30754998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E7FB7A1C-85D1-49BC-8016-B1587D392DFA}" type="slidenum">
              <a:rPr lang="en-US" smtClean="0"/>
              <a:pPr>
                <a:defRPr/>
              </a:pPr>
              <a:t>8</a:t>
            </a:fld>
            <a:endParaRPr lang="en-US" dirty="0"/>
          </a:p>
        </p:txBody>
      </p:sp>
    </p:spTree>
    <p:extLst>
      <p:ext uri="{BB962C8B-B14F-4D97-AF65-F5344CB8AC3E}">
        <p14:creationId xmlns:p14="http://schemas.microsoft.com/office/powerpoint/2010/main" val="16008685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TextEdit="1"/>
          </p:cNvSpPr>
          <p:nvPr>
            <p:ph type="sldImg"/>
          </p:nvPr>
        </p:nvSpPr>
        <p:spPr bwMode="auto">
          <a:noFill/>
          <a:ln>
            <a:solidFill>
              <a:srgbClr val="000000"/>
            </a:solidFill>
            <a:miter lim="800000"/>
            <a:headEnd/>
            <a:tailEnd/>
          </a:ln>
        </p:spPr>
      </p:sp>
      <p:sp>
        <p:nvSpPr>
          <p:cNvPr id="41987"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E7FB7A1C-85D1-49BC-8016-B1587D392DFA}" type="slidenum">
              <a:rPr lang="en-US" smtClean="0"/>
              <a:pPr>
                <a:defRPr/>
              </a:pPr>
              <a:t>13</a:t>
            </a:fld>
            <a:endParaRPr lang="en-US" dirty="0"/>
          </a:p>
        </p:txBody>
      </p:sp>
    </p:spTree>
    <p:extLst>
      <p:ext uri="{BB962C8B-B14F-4D97-AF65-F5344CB8AC3E}">
        <p14:creationId xmlns:p14="http://schemas.microsoft.com/office/powerpoint/2010/main" val="2661251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TextEdit="1"/>
          </p:cNvSpPr>
          <p:nvPr>
            <p:ph type="sldImg"/>
          </p:nvPr>
        </p:nvSpPr>
        <p:spPr bwMode="auto">
          <a:noFill/>
          <a:ln>
            <a:solidFill>
              <a:srgbClr val="000000"/>
            </a:solidFill>
            <a:miter lim="800000"/>
            <a:headEnd/>
            <a:tailEnd/>
          </a:ln>
        </p:spPr>
      </p:sp>
      <p:sp>
        <p:nvSpPr>
          <p:cNvPr id="46083"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DEA5A19B-7F8F-4035-9731-2E9A10FDF61F}" type="datetime1">
              <a:rPr lang="en-US" smtClean="0"/>
              <a:t>2/15/2013</a:t>
            </a:fld>
            <a:endParaRPr lang="en-US" dirty="0"/>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CA" smtClean="0"/>
              <a:t>CAUT Librarians Conference  Shaping the Future of Academic Librarianship  25-26 October 2012</a:t>
            </a: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EAFB9A2E-2460-48F6-BC31-5B27F68D52BD}"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fld id="{57F9A003-639F-4FA0-98E2-3913A1E5CE14}" type="datetime1">
              <a:rPr lang="en-US" smtClean="0"/>
              <a:t>2/15/2013</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r>
              <a:rPr lang="en-CA" smtClean="0"/>
              <a:t>CAUT Librarians Conference  Shaping the Future of Academic Librarianship  25-26 October 2012</a:t>
            </a: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1476F350-AE90-42F0-9088-30FA77CB28B4}" type="slidenum">
              <a:rPr lang="en-US" smtClean="0"/>
              <a:pPr>
                <a:defRPr/>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0A7C4D1A-40B4-4734-B084-A632F2B85121}" type="datetime1">
              <a:rPr lang="en-US" smtClean="0"/>
              <a:t>2/15/2013</a:t>
            </a:fld>
            <a:endParaRPr lang="en-US" dirty="0"/>
          </a:p>
        </p:txBody>
      </p:sp>
      <p:sp>
        <p:nvSpPr>
          <p:cNvPr id="5" name="Footer Placeholder 4"/>
          <p:cNvSpPr>
            <a:spLocks noGrp="1"/>
          </p:cNvSpPr>
          <p:nvPr>
            <p:ph type="ftr" sz="quarter" idx="11"/>
          </p:nvPr>
        </p:nvSpPr>
        <p:spPr/>
        <p:txBody>
          <a:bodyPr/>
          <a:lstStyle>
            <a:extLst/>
          </a:lstStyle>
          <a:p>
            <a:pPr>
              <a:defRPr/>
            </a:pPr>
            <a:r>
              <a:rPr lang="en-CA" smtClean="0"/>
              <a:t>CAUT Librarians Conference  Shaping the Future of Academic Librarianship  25-26 October 2012</a:t>
            </a:r>
            <a:endParaRPr lang="en-US"/>
          </a:p>
        </p:txBody>
      </p:sp>
      <p:sp>
        <p:nvSpPr>
          <p:cNvPr id="6" name="Slide Number Placeholder 5"/>
          <p:cNvSpPr>
            <a:spLocks noGrp="1"/>
          </p:cNvSpPr>
          <p:nvPr>
            <p:ph type="sldNum" sz="quarter" idx="12"/>
          </p:nvPr>
        </p:nvSpPr>
        <p:spPr/>
        <p:txBody>
          <a:bodyPr/>
          <a:lstStyle>
            <a:extLst/>
          </a:lstStyle>
          <a:p>
            <a:pPr>
              <a:defRPr/>
            </a:pPr>
            <a:fld id="{9EBF55A3-DCC8-4CD8-9484-E3425FDAD439}" type="slidenum">
              <a:rPr lang="en-US" smtClean="0"/>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B962F07A-D15F-43E6-BBCF-889B98D45B64}" type="datetime1">
              <a:rPr lang="en-US" smtClean="0"/>
              <a:t>2/15/2013</a:t>
            </a:fld>
            <a:endParaRPr lang="en-US" dirty="0"/>
          </a:p>
        </p:txBody>
      </p:sp>
      <p:sp>
        <p:nvSpPr>
          <p:cNvPr id="5" name="Footer Placeholder 4"/>
          <p:cNvSpPr>
            <a:spLocks noGrp="1"/>
          </p:cNvSpPr>
          <p:nvPr>
            <p:ph type="ftr" sz="quarter" idx="11"/>
          </p:nvPr>
        </p:nvSpPr>
        <p:spPr/>
        <p:txBody>
          <a:bodyPr/>
          <a:lstStyle>
            <a:extLst/>
          </a:lstStyle>
          <a:p>
            <a:pPr>
              <a:defRPr/>
            </a:pPr>
            <a:r>
              <a:rPr lang="en-CA" smtClean="0"/>
              <a:t>CAUT Librarians Conference  Shaping the Future of Academic Librarianship  25-26 October 2012</a:t>
            </a:r>
            <a:endParaRPr lang="en-US"/>
          </a:p>
        </p:txBody>
      </p:sp>
      <p:sp>
        <p:nvSpPr>
          <p:cNvPr id="6" name="Slide Number Placeholder 5"/>
          <p:cNvSpPr>
            <a:spLocks noGrp="1"/>
          </p:cNvSpPr>
          <p:nvPr>
            <p:ph type="sldNum" sz="quarter" idx="12"/>
          </p:nvPr>
        </p:nvSpPr>
        <p:spPr/>
        <p:txBody>
          <a:bodyPr/>
          <a:lstStyle>
            <a:extLst/>
          </a:lstStyle>
          <a:p>
            <a:pPr>
              <a:defRPr/>
            </a:pPr>
            <a:fld id="{4AD62BEB-1EBB-4A0F-AC66-5D3BB3904020}" type="slidenum">
              <a:rPr lang="en-US" smtClean="0"/>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fld id="{E6D36930-1861-424F-9492-0FECE0D39146}" type="datetime1">
              <a:rPr lang="en-US" smtClean="0"/>
              <a:t>2/15/2013</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CA" smtClean="0"/>
              <a:t>CAUT Librarians Conference  Shaping the Future of Academic Librarianship  25-26 October 2012</a:t>
            </a:r>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FE34F7A3-8A0D-4E1C-B14E-962F6F6ADFD6}"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1049E82A-F02A-4C14-8503-4B8CFBA2C1BD}" type="datetime1">
              <a:rPr lang="en-US" smtClean="0"/>
              <a:t>2/15/2013</a:t>
            </a:fld>
            <a:endParaRPr lang="en-US" dirty="0"/>
          </a:p>
        </p:txBody>
      </p:sp>
      <p:sp>
        <p:nvSpPr>
          <p:cNvPr id="5" name="Footer Placeholder 4"/>
          <p:cNvSpPr>
            <a:spLocks noGrp="1"/>
          </p:cNvSpPr>
          <p:nvPr>
            <p:ph type="ftr" sz="quarter" idx="11"/>
          </p:nvPr>
        </p:nvSpPr>
        <p:spPr/>
        <p:txBody>
          <a:bodyPr/>
          <a:lstStyle>
            <a:extLst/>
          </a:lstStyle>
          <a:p>
            <a:pPr>
              <a:defRPr/>
            </a:pPr>
            <a:r>
              <a:rPr lang="en-CA" smtClean="0"/>
              <a:t>CAUT Librarians Conference  Shaping the Future of Academic Librarianship  25-26 October 2012</a:t>
            </a:r>
            <a:endParaRPr lang="en-US"/>
          </a:p>
        </p:txBody>
      </p:sp>
      <p:sp>
        <p:nvSpPr>
          <p:cNvPr id="6" name="Slide Number Placeholder 5"/>
          <p:cNvSpPr>
            <a:spLocks noGrp="1"/>
          </p:cNvSpPr>
          <p:nvPr>
            <p:ph type="sldNum" sz="quarter" idx="12"/>
          </p:nvPr>
        </p:nvSpPr>
        <p:spPr/>
        <p:txBody>
          <a:bodyPr/>
          <a:lstStyle>
            <a:extLst/>
          </a:lstStyle>
          <a:p>
            <a:pPr>
              <a:defRPr/>
            </a:pPr>
            <a:fld id="{9552E186-84D2-431C-9A95-B9F5A403F370}" type="slidenum">
              <a:rPr lang="en-US" smtClean="0"/>
              <a:pPr>
                <a:defRPr/>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fld id="{C4DE66EF-653B-48EB-B1E8-5851DD4D642E}" type="datetime1">
              <a:rPr lang="en-US" smtClean="0"/>
              <a:t>2/15/2013</a:t>
            </a:fld>
            <a:endParaRPr lang="en-US" dirty="0"/>
          </a:p>
        </p:txBody>
      </p:sp>
      <p:sp>
        <p:nvSpPr>
          <p:cNvPr id="5" name="Footer Placeholder 4"/>
          <p:cNvSpPr>
            <a:spLocks noGrp="1"/>
          </p:cNvSpPr>
          <p:nvPr>
            <p:ph type="ftr" sz="quarter" idx="11"/>
          </p:nvPr>
        </p:nvSpPr>
        <p:spPr/>
        <p:txBody>
          <a:bodyPr/>
          <a:lstStyle>
            <a:extLst/>
          </a:lstStyle>
          <a:p>
            <a:pPr>
              <a:defRPr/>
            </a:pPr>
            <a:r>
              <a:rPr lang="en-CA" smtClean="0"/>
              <a:t>CAUT Librarians Conference  Shaping the Future of Academic Librarianship  25-26 October 2012</a:t>
            </a:r>
            <a:endParaRPr lang="en-US"/>
          </a:p>
        </p:txBody>
      </p:sp>
      <p:sp>
        <p:nvSpPr>
          <p:cNvPr id="6" name="Slide Number Placeholder 5"/>
          <p:cNvSpPr>
            <a:spLocks noGrp="1"/>
          </p:cNvSpPr>
          <p:nvPr>
            <p:ph type="sldNum" sz="quarter" idx="12"/>
          </p:nvPr>
        </p:nvSpPr>
        <p:spPr/>
        <p:txBody>
          <a:bodyPr/>
          <a:lstStyle>
            <a:extLst/>
          </a:lstStyle>
          <a:p>
            <a:pPr>
              <a:defRPr/>
            </a:pPr>
            <a:fld id="{BD7D8CBB-D3D1-40CE-AAA7-0356881F4AB2}" type="slidenum">
              <a:rPr lang="en-US" smtClean="0"/>
              <a:pPr>
                <a:defRPr/>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63760023-D731-43C3-9F1A-08283E337D2D}" type="datetime1">
              <a:rPr lang="en-US" smtClean="0"/>
              <a:t>2/15/2013</a:t>
            </a:fld>
            <a:endParaRPr lang="en-US" dirty="0"/>
          </a:p>
        </p:txBody>
      </p:sp>
      <p:sp>
        <p:nvSpPr>
          <p:cNvPr id="6" name="Footer Placeholder 5"/>
          <p:cNvSpPr>
            <a:spLocks noGrp="1"/>
          </p:cNvSpPr>
          <p:nvPr>
            <p:ph type="ftr" sz="quarter" idx="11"/>
          </p:nvPr>
        </p:nvSpPr>
        <p:spPr/>
        <p:txBody>
          <a:bodyPr/>
          <a:lstStyle>
            <a:extLst/>
          </a:lstStyle>
          <a:p>
            <a:pPr>
              <a:defRPr/>
            </a:pPr>
            <a:r>
              <a:rPr lang="en-CA" smtClean="0"/>
              <a:t>CAUT Librarians Conference  Shaping the Future of Academic Librarianship  25-26 October 2012</a:t>
            </a:r>
            <a:endParaRPr lang="en-US"/>
          </a:p>
        </p:txBody>
      </p:sp>
      <p:sp>
        <p:nvSpPr>
          <p:cNvPr id="7" name="Slide Number Placeholder 6"/>
          <p:cNvSpPr>
            <a:spLocks noGrp="1"/>
          </p:cNvSpPr>
          <p:nvPr>
            <p:ph type="sldNum" sz="quarter" idx="12"/>
          </p:nvPr>
        </p:nvSpPr>
        <p:spPr/>
        <p:txBody>
          <a:bodyPr/>
          <a:lstStyle>
            <a:extLst/>
          </a:lstStyle>
          <a:p>
            <a:pPr>
              <a:defRPr/>
            </a:pPr>
            <a:fld id="{14A4C462-0941-4D8D-B679-591CDB01555C}" type="slidenum">
              <a:rPr lang="en-US" smtClean="0"/>
              <a:pPr>
                <a:defRPr/>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fld id="{669EAADC-6DE7-4871-B13E-99E3C32EC911}" type="datetime1">
              <a:rPr lang="en-US" smtClean="0"/>
              <a:t>2/15/2013</a:t>
            </a:fld>
            <a:endParaRPr lang="en-US" dirty="0"/>
          </a:p>
        </p:txBody>
      </p:sp>
      <p:sp>
        <p:nvSpPr>
          <p:cNvPr id="8" name="Footer Placeholder 7"/>
          <p:cNvSpPr>
            <a:spLocks noGrp="1"/>
          </p:cNvSpPr>
          <p:nvPr>
            <p:ph type="ftr" sz="quarter" idx="11"/>
          </p:nvPr>
        </p:nvSpPr>
        <p:spPr/>
        <p:txBody>
          <a:bodyPr/>
          <a:lstStyle>
            <a:extLst/>
          </a:lstStyle>
          <a:p>
            <a:pPr>
              <a:defRPr/>
            </a:pPr>
            <a:r>
              <a:rPr lang="en-CA" smtClean="0"/>
              <a:t>CAUT Librarians Conference  Shaping the Future of Academic Librarianship  25-26 October 2012</a:t>
            </a:r>
            <a:endParaRPr lang="en-US"/>
          </a:p>
        </p:txBody>
      </p:sp>
      <p:sp>
        <p:nvSpPr>
          <p:cNvPr id="9" name="Slide Number Placeholder 8"/>
          <p:cNvSpPr>
            <a:spLocks noGrp="1"/>
          </p:cNvSpPr>
          <p:nvPr>
            <p:ph type="sldNum" sz="quarter" idx="12"/>
          </p:nvPr>
        </p:nvSpPr>
        <p:spPr/>
        <p:txBody>
          <a:bodyPr/>
          <a:lstStyle>
            <a:extLst/>
          </a:lstStyle>
          <a:p>
            <a:pPr>
              <a:defRPr/>
            </a:pPr>
            <a:fld id="{FED25212-4ACA-4B28-AA8A-BEC0964EB6C9}" type="slidenum">
              <a:rPr lang="en-US" smtClean="0"/>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fld id="{21E3EABE-880A-4E0B-A060-370CE42DD50D}" type="datetime1">
              <a:rPr lang="en-US" smtClean="0"/>
              <a:t>2/15/2013</a:t>
            </a:fld>
            <a:endParaRPr lang="en-US" dirty="0"/>
          </a:p>
        </p:txBody>
      </p:sp>
      <p:sp>
        <p:nvSpPr>
          <p:cNvPr id="4" name="Footer Placeholder 3"/>
          <p:cNvSpPr>
            <a:spLocks noGrp="1"/>
          </p:cNvSpPr>
          <p:nvPr>
            <p:ph type="ftr" sz="quarter" idx="11"/>
          </p:nvPr>
        </p:nvSpPr>
        <p:spPr/>
        <p:txBody>
          <a:bodyPr/>
          <a:lstStyle>
            <a:extLst/>
          </a:lstStyle>
          <a:p>
            <a:pPr>
              <a:defRPr/>
            </a:pPr>
            <a:r>
              <a:rPr lang="en-CA" smtClean="0"/>
              <a:t>CAUT Librarians Conference  Shaping the Future of Academic Librarianship  25-26 October 2012</a:t>
            </a:r>
            <a:endParaRPr lang="en-US"/>
          </a:p>
        </p:txBody>
      </p:sp>
      <p:sp>
        <p:nvSpPr>
          <p:cNvPr id="5" name="Slide Number Placeholder 4"/>
          <p:cNvSpPr>
            <a:spLocks noGrp="1"/>
          </p:cNvSpPr>
          <p:nvPr>
            <p:ph type="sldNum" sz="quarter" idx="12"/>
          </p:nvPr>
        </p:nvSpPr>
        <p:spPr/>
        <p:txBody>
          <a:bodyPr/>
          <a:lstStyle>
            <a:extLst/>
          </a:lstStyle>
          <a:p>
            <a:pPr>
              <a:defRPr/>
            </a:pPr>
            <a:fld id="{834A43CE-32C0-451F-8281-F7F053DF377D}" type="slidenum">
              <a:rPr lang="en-US" smtClean="0"/>
              <a:pPr>
                <a:defRPr/>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fld id="{791EB777-57D1-4013-A1B2-AB9A64F5EF39}" type="datetime1">
              <a:rPr lang="en-US" smtClean="0"/>
              <a:t>2/15/2013</a:t>
            </a:fld>
            <a:endParaRPr lang="en-US" dirty="0"/>
          </a:p>
        </p:txBody>
      </p:sp>
      <p:sp>
        <p:nvSpPr>
          <p:cNvPr id="3" name="Footer Placeholder 2"/>
          <p:cNvSpPr>
            <a:spLocks noGrp="1"/>
          </p:cNvSpPr>
          <p:nvPr>
            <p:ph type="ftr" sz="quarter" idx="11"/>
          </p:nvPr>
        </p:nvSpPr>
        <p:spPr/>
        <p:txBody>
          <a:bodyPr/>
          <a:lstStyle>
            <a:extLst/>
          </a:lstStyle>
          <a:p>
            <a:pPr>
              <a:defRPr/>
            </a:pPr>
            <a:r>
              <a:rPr lang="en-CA" smtClean="0"/>
              <a:t>CAUT Librarians Conference  Shaping the Future of Academic Librarianship  25-26 October 2012</a:t>
            </a:r>
            <a:endParaRPr lang="en-US"/>
          </a:p>
        </p:txBody>
      </p:sp>
      <p:sp>
        <p:nvSpPr>
          <p:cNvPr id="4" name="Slide Number Placeholder 3"/>
          <p:cNvSpPr>
            <a:spLocks noGrp="1"/>
          </p:cNvSpPr>
          <p:nvPr>
            <p:ph type="sldNum" sz="quarter" idx="12"/>
          </p:nvPr>
        </p:nvSpPr>
        <p:spPr/>
        <p:txBody>
          <a:bodyPr/>
          <a:lstStyle>
            <a:extLst/>
          </a:lstStyle>
          <a:p>
            <a:pPr>
              <a:defRPr/>
            </a:pPr>
            <a:fld id="{FA37FD20-3832-406E-A247-50DC02A50343}" type="slidenum">
              <a:rPr lang="en-US" smtClean="0"/>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fld id="{16C1059F-143D-4A18-9515-7BB4CFD18883}" type="datetime1">
              <a:rPr lang="en-US" smtClean="0"/>
              <a:t>2/15/2013</a:t>
            </a:fld>
            <a:endParaRPr lang="en-US" dirty="0"/>
          </a:p>
        </p:txBody>
      </p:sp>
      <p:sp>
        <p:nvSpPr>
          <p:cNvPr id="6" name="Footer Placeholder 5"/>
          <p:cNvSpPr>
            <a:spLocks noGrp="1"/>
          </p:cNvSpPr>
          <p:nvPr>
            <p:ph type="ftr" sz="quarter" idx="11"/>
          </p:nvPr>
        </p:nvSpPr>
        <p:spPr/>
        <p:txBody>
          <a:bodyPr/>
          <a:lstStyle>
            <a:extLst/>
          </a:lstStyle>
          <a:p>
            <a:pPr>
              <a:defRPr/>
            </a:pPr>
            <a:r>
              <a:rPr lang="en-CA" smtClean="0"/>
              <a:t>CAUT Librarians Conference  Shaping the Future of Academic Librarianship  25-26 October 2012</a:t>
            </a:r>
            <a:endParaRPr lang="en-US"/>
          </a:p>
        </p:txBody>
      </p:sp>
      <p:sp>
        <p:nvSpPr>
          <p:cNvPr id="7" name="Slide Number Placeholder 6"/>
          <p:cNvSpPr>
            <a:spLocks noGrp="1"/>
          </p:cNvSpPr>
          <p:nvPr>
            <p:ph type="sldNum" sz="quarter" idx="12"/>
          </p:nvPr>
        </p:nvSpPr>
        <p:spPr/>
        <p:txBody>
          <a:bodyPr/>
          <a:lstStyle>
            <a:extLst/>
          </a:lstStyle>
          <a:p>
            <a:pPr>
              <a:defRPr/>
            </a:pPr>
            <a:fld id="{2A6FE62C-4311-4C10-A04A-A94B7B8C3E07}" type="slidenum">
              <a:rPr lang="en-US" smtClean="0"/>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image" Target="../media/image1.jpeg"/><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205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 name="Date Placeholder 29"/>
          <p:cNvSpPr>
            <a:spLocks noGrp="1"/>
          </p:cNvSpPr>
          <p:nvPr>
            <p:ph type="dt" sz="half" idx="2"/>
          </p:nvPr>
        </p:nvSpPr>
        <p:spPr>
          <a:xfrm>
            <a:off x="6727825" y="6408738"/>
            <a:ext cx="1919288" cy="365125"/>
          </a:xfrm>
          <a:prstGeom prst="rect">
            <a:avLst/>
          </a:prstGeom>
        </p:spPr>
        <p:txBody>
          <a:bodyPr vert="horz" anchor="b"/>
          <a:lstStyle>
            <a:lvl1pPr fontAlgn="auto">
              <a:spcBef>
                <a:spcPts val="0"/>
              </a:spcBef>
              <a:spcAft>
                <a:spcPts val="0"/>
              </a:spcAft>
              <a:defRPr sz="1000">
                <a:solidFill>
                  <a:srgbClr val="FFFFFF"/>
                </a:solidFill>
                <a:latin typeface="+mn-lt"/>
              </a:defRPr>
            </a:lvl1pPr>
            <a:extLst/>
          </a:lstStyle>
          <a:p>
            <a:pPr>
              <a:defRPr/>
            </a:pPr>
            <a:fld id="{FCE86FB1-3DD7-4E6B-B8AB-C097CCF39725}" type="datetime1">
              <a:rPr lang="en-US" smtClean="0"/>
              <a:t>2/15/2013</a:t>
            </a:fld>
            <a:endParaRPr lang="en-US" dirty="0"/>
          </a:p>
        </p:txBody>
      </p:sp>
      <p:sp>
        <p:nvSpPr>
          <p:cNvPr id="24" name="Footer Placeholder 18"/>
          <p:cNvSpPr>
            <a:spLocks noGrp="1"/>
          </p:cNvSpPr>
          <p:nvPr>
            <p:ph type="ftr" sz="quarter" idx="3"/>
          </p:nvPr>
        </p:nvSpPr>
        <p:spPr>
          <a:xfrm>
            <a:off x="4379913" y="6408738"/>
            <a:ext cx="2351087" cy="365125"/>
          </a:xfrm>
          <a:prstGeom prst="rect">
            <a:avLst/>
          </a:prstGeom>
        </p:spPr>
        <p:txBody>
          <a:bodyPr vert="horz" anchor="b"/>
          <a:lstStyle>
            <a:lvl1pPr algn="r" fontAlgn="auto">
              <a:spcBef>
                <a:spcPts val="0"/>
              </a:spcBef>
              <a:spcAft>
                <a:spcPts val="0"/>
              </a:spcAft>
              <a:defRPr sz="1000">
                <a:solidFill>
                  <a:schemeClr val="accent1">
                    <a:tint val="20000"/>
                  </a:schemeClr>
                </a:solidFill>
                <a:latin typeface="+mn-lt"/>
              </a:defRPr>
            </a:lvl1pPr>
            <a:extLst/>
          </a:lstStyle>
          <a:p>
            <a:pPr>
              <a:defRPr/>
            </a:pPr>
            <a:r>
              <a:rPr lang="en-CA" smtClean="0"/>
              <a:t>CAUT Librarians Conference  Shaping the Future of Academic Librarianship  25-26 October 2012</a:t>
            </a:r>
            <a:endParaRPr lang="en-US"/>
          </a:p>
        </p:txBody>
      </p:sp>
      <p:sp>
        <p:nvSpPr>
          <p:cNvPr id="25" name="Slide Number Placeholder 26"/>
          <p:cNvSpPr>
            <a:spLocks noGrp="1"/>
          </p:cNvSpPr>
          <p:nvPr>
            <p:ph type="sldNum" sz="quarter" idx="4"/>
          </p:nvPr>
        </p:nvSpPr>
        <p:spPr>
          <a:xfrm>
            <a:off x="8647113" y="6408738"/>
            <a:ext cx="366712" cy="365125"/>
          </a:xfrm>
          <a:prstGeom prst="rect">
            <a:avLst/>
          </a:prstGeom>
        </p:spPr>
        <p:txBody>
          <a:bodyPr vert="horz" anchor="b"/>
          <a:lstStyle>
            <a:lvl1pPr algn="r" fontAlgn="auto">
              <a:spcBef>
                <a:spcPts val="0"/>
              </a:spcBef>
              <a:spcAft>
                <a:spcPts val="0"/>
              </a:spcAft>
              <a:defRPr sz="1000">
                <a:solidFill>
                  <a:srgbClr val="FFFFFF"/>
                </a:solidFill>
                <a:latin typeface="+mn-lt"/>
              </a:defRPr>
            </a:lvl1pPr>
            <a:extLst/>
          </a:lstStyle>
          <a:p>
            <a:pPr>
              <a:defRPr/>
            </a:pPr>
            <a:fld id="{72FE3ABB-D3D5-492E-B6BD-57868A5EE597}"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79" r:id="rId1"/>
  </p:sldLayoutIdLst>
  <p:hf sldNum="0" hd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fld id="{1CE68419-23E7-498D-A869-274630DF1AFD}" type="datetime1">
              <a:rPr lang="en-US" smtClean="0"/>
              <a:t>2/15/2013</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en-CA" smtClean="0"/>
              <a:t>CAUT Librarians Conference  Shaping the Future of Academic Librarianship  25-26 October 2012</a:t>
            </a:r>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63864BA3-2AC9-4D68-A414-84F593571F46}"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www.caut.ca/secure-download.asp?file=discussion/CAUT_LC_DP_Teaching2009.pdf&amp;lang=1"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taffweb.lib.washington.edu/committees/aluw/status/p-t-information/peers" TargetMode="External"/><Relationship Id="rId2" Type="http://schemas.openxmlformats.org/officeDocument/2006/relationships/hyperlink" Target="http://academic-librarian-status.wikispaces.com/" TargetMode="Externa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hyperlink" Target="http://www.caut.ca/pages.asp?page=249&amp;lang=1" TargetMode="Externa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hyperlink" Target="http://www.ala.org/acrl/standards/standardsfaculty" TargetMode="Externa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hyperlink" Target="http://cautbulletin.ca/en_article.asp?ArticleID=3387" TargetMode="Externa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8" Type="http://schemas.openxmlformats.org/officeDocument/2006/relationships/hyperlink" Target="http://academic-librarian-status.wikispaces.com/" TargetMode="External"/><Relationship Id="rId13" Type="http://schemas.openxmlformats.org/officeDocument/2006/relationships/hyperlink" Target="http://library.usask.ca/employment/files/Library%20Standards%20-%20July%201%202011.pdf" TargetMode="External"/><Relationship Id="rId3" Type="http://schemas.openxmlformats.org/officeDocument/2006/relationships/hyperlink" Target="http://www.ala.org/acrl/standards/standardsfaculty" TargetMode="External"/><Relationship Id="rId7" Type="http://schemas.openxmlformats.org/officeDocument/2006/relationships/hyperlink" Target="http://finearts.concordia.ca/documents/officeofthedean/Servicesandresourcestofaculty/Full%20CUFA%20CA_July%202009.pdf" TargetMode="External"/><Relationship Id="rId12" Type="http://schemas.openxmlformats.org/officeDocument/2006/relationships/hyperlink" Target="http://cautbulletin.ca/en_article.asp?ArticleID=3387" TargetMode="External"/><Relationship Id="rId2" Type="http://schemas.openxmlformats.org/officeDocument/2006/relationships/hyperlink" Target="http://www.ala.org/acrl/standards/guidelinesacademic" TargetMode="External"/><Relationship Id="rId1" Type="http://schemas.openxmlformats.org/officeDocument/2006/relationships/slideLayout" Target="../slideLayouts/slideLayout8.xml"/><Relationship Id="rId6" Type="http://schemas.openxmlformats.org/officeDocument/2006/relationships/hyperlink" Target="http://teachingcommons.cdl.edu/cdip/careertalk/retention_tenure_and_promotion_guidelines.htm" TargetMode="External"/><Relationship Id="rId11" Type="http://schemas.openxmlformats.org/officeDocument/2006/relationships/hyperlink" Target="http://med.stanford.edu/academicaffairs/handbook/chapt2_2.3new.html" TargetMode="External"/><Relationship Id="rId5" Type="http://schemas.openxmlformats.org/officeDocument/2006/relationships/hyperlink" Target="http://www.calstate.edu/AcadSen/Records/Reports/serviceFinalreport.pdf" TargetMode="External"/><Relationship Id="rId10" Type="http://schemas.openxmlformats.org/officeDocument/2006/relationships/hyperlink" Target="http://www.mcgill.ca/senate/sites/mcgill.ca.senate/files/minutes_march_21_2012.pdf" TargetMode="External"/><Relationship Id="rId4" Type="http://schemas.openxmlformats.org/officeDocument/2006/relationships/hyperlink" Target="http://staffweb.lib.washington.edu/committees/aluw/status/p-t-information/peers" TargetMode="External"/><Relationship Id="rId9" Type="http://schemas.openxmlformats.org/officeDocument/2006/relationships/hyperlink" Target="http://www.mcgill.ca/senate/sites/mcgill.ca.senate/files/d11-51_revisions_to_regs_on_employment_of_academic_staff_0.pd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295400"/>
            <a:ext cx="8305800" cy="2971800"/>
          </a:xfrm>
        </p:spPr>
        <p:txBody>
          <a:bodyPr>
            <a:normAutofit fontScale="90000"/>
          </a:bodyPr>
          <a:lstStyle/>
          <a:p>
            <a:pPr algn="l" eaLnBrk="1" fontAlgn="auto" hangingPunct="1">
              <a:spcAft>
                <a:spcPts val="0"/>
              </a:spcAft>
              <a:defRPr/>
            </a:pPr>
            <a:r>
              <a:rPr lang="en-US" sz="4000" dirty="0" smtClean="0">
                <a:solidFill>
                  <a:schemeClr val="tx1"/>
                </a:solidFill>
              </a:rPr>
              <a:t>Librarians as Teachers, Researchers and Community Members</a:t>
            </a:r>
            <a:r>
              <a:rPr lang="en-US" sz="4000" dirty="0" smtClean="0"/>
              <a:t/>
            </a:r>
            <a:br>
              <a:rPr lang="en-US" sz="4000" dirty="0" smtClean="0"/>
            </a:br>
            <a:r>
              <a:rPr lang="en-US" sz="2700" dirty="0" smtClean="0"/>
              <a:t>     Meg Raven, Mount Saint Vincent University</a:t>
            </a:r>
            <a:br>
              <a:rPr lang="en-US" sz="2700" dirty="0" smtClean="0"/>
            </a:br>
            <a:r>
              <a:rPr lang="en-US" sz="2700" dirty="0" smtClean="0"/>
              <a:t>     Francesca Holyoke, University of New Brunswick</a:t>
            </a:r>
            <a:br>
              <a:rPr lang="en-US" sz="2700" dirty="0" smtClean="0"/>
            </a:br>
            <a:r>
              <a:rPr lang="en-US" sz="2700" dirty="0" smtClean="0"/>
              <a:t>     Karen Jensen, Concordia Universit</a:t>
            </a:r>
            <a:r>
              <a:rPr lang="en-US" sz="2700" dirty="0" smtClean="0">
                <a:latin typeface="Arial"/>
                <a:cs typeface="Arial"/>
              </a:rPr>
              <a:t>y</a:t>
            </a:r>
            <a:r>
              <a:rPr lang="en-US" sz="2700" dirty="0" smtClean="0"/>
              <a:t/>
            </a:r>
            <a:br>
              <a:rPr lang="en-US" sz="2700" dirty="0" smtClean="0"/>
            </a:br>
            <a:endParaRPr lang="en-US" sz="2700" dirty="0"/>
          </a:p>
        </p:txBody>
      </p:sp>
      <p:sp>
        <p:nvSpPr>
          <p:cNvPr id="7171" name="Subtitle 2"/>
          <p:cNvSpPr>
            <a:spLocks noGrp="1"/>
          </p:cNvSpPr>
          <p:nvPr>
            <p:ph type="subTitle" idx="1"/>
          </p:nvPr>
        </p:nvSpPr>
        <p:spPr>
          <a:xfrm>
            <a:off x="304800" y="5791200"/>
            <a:ext cx="5791200" cy="884238"/>
          </a:xfrm>
        </p:spPr>
        <p:txBody>
          <a:bodyPr/>
          <a:lstStyle/>
          <a:p>
            <a:pPr marR="0" eaLnBrk="1" hangingPunct="1"/>
            <a:r>
              <a:rPr lang="en-US" sz="1400" dirty="0" smtClean="0">
                <a:solidFill>
                  <a:schemeClr val="tx1"/>
                </a:solidFill>
                <a:latin typeface="Lucida Sans Unicode" pitchFamily="34" charset="0"/>
                <a:cs typeface="Lucida Sans Unicode" pitchFamily="34" charset="0"/>
              </a:rPr>
              <a:t>CAUT Librarians Conference</a:t>
            </a:r>
          </a:p>
          <a:p>
            <a:pPr marR="0" eaLnBrk="1" hangingPunct="1"/>
            <a:r>
              <a:rPr lang="en-CA" sz="1400" dirty="0" smtClean="0">
                <a:solidFill>
                  <a:schemeClr val="tx1"/>
                </a:solidFill>
                <a:latin typeface="Lucida Sans Unicode" pitchFamily="34" charset="0"/>
                <a:cs typeface="Lucida Sans Unicode" pitchFamily="34" charset="0"/>
              </a:rPr>
              <a:t>Contested </a:t>
            </a:r>
            <a:r>
              <a:rPr lang="en-CA" sz="1400" dirty="0">
                <a:solidFill>
                  <a:schemeClr val="tx1"/>
                </a:solidFill>
                <a:latin typeface="Lucida Sans Unicode" pitchFamily="34" charset="0"/>
                <a:cs typeface="Lucida Sans Unicode" pitchFamily="34" charset="0"/>
              </a:rPr>
              <a:t>Terrain: Shaping the Future of Academic </a:t>
            </a:r>
            <a:r>
              <a:rPr lang="en-CA" sz="1400" dirty="0" smtClean="0">
                <a:solidFill>
                  <a:schemeClr val="tx1"/>
                </a:solidFill>
                <a:latin typeface="Lucida Sans Unicode" pitchFamily="34" charset="0"/>
                <a:cs typeface="Lucida Sans Unicode" pitchFamily="34" charset="0"/>
              </a:rPr>
              <a:t>Librarianship</a:t>
            </a:r>
          </a:p>
          <a:p>
            <a:pPr marR="0" eaLnBrk="1" hangingPunct="1"/>
            <a:r>
              <a:rPr lang="en-US" sz="1400" dirty="0" smtClean="0">
                <a:solidFill>
                  <a:schemeClr val="tx1"/>
                </a:solidFill>
                <a:latin typeface="Lucida Sans Unicode" pitchFamily="34" charset="0"/>
                <a:cs typeface="Lucida Sans Unicode" pitchFamily="34" charset="0"/>
              </a:rPr>
              <a:t>Ottawa, ON, 26-27 October 2012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CA" dirty="0" smtClean="0"/>
              <a:t>Closer interaction with students over extended time</a:t>
            </a:r>
          </a:p>
          <a:p>
            <a:r>
              <a:rPr lang="en-CA" dirty="0" smtClean="0"/>
              <a:t>Deeper understanding of faculty workload</a:t>
            </a:r>
          </a:p>
          <a:p>
            <a:r>
              <a:rPr lang="en-CA" dirty="0" smtClean="0"/>
              <a:t>Better understanding of curricular needs</a:t>
            </a:r>
          </a:p>
          <a:p>
            <a:r>
              <a:rPr lang="en-CA" dirty="0" smtClean="0"/>
              <a:t>New way of looking a collection development</a:t>
            </a:r>
          </a:p>
          <a:p>
            <a:r>
              <a:rPr lang="en-CA" dirty="0" smtClean="0"/>
              <a:t>Enhanced faculty status </a:t>
            </a:r>
          </a:p>
          <a:p>
            <a:r>
              <a:rPr lang="en-CA" dirty="0" smtClean="0"/>
              <a:t>Increased intellectual stimulation</a:t>
            </a:r>
          </a:p>
          <a:p>
            <a:r>
              <a:rPr lang="en-CA" dirty="0" smtClean="0"/>
              <a:t>Sharper self-assessment of teaching performance</a:t>
            </a:r>
          </a:p>
        </p:txBody>
      </p:sp>
      <p:sp>
        <p:nvSpPr>
          <p:cNvPr id="5" name="Footer Placeholder 4"/>
          <p:cNvSpPr>
            <a:spLocks noGrp="1"/>
          </p:cNvSpPr>
          <p:nvPr>
            <p:ph type="ftr" sz="quarter" idx="11"/>
          </p:nvPr>
        </p:nvSpPr>
        <p:spPr>
          <a:xfrm>
            <a:off x="3581400" y="6324600"/>
            <a:ext cx="3149601" cy="449263"/>
          </a:xfrm>
        </p:spPr>
        <p:txBody>
          <a:bodyPr/>
          <a:lstStyle/>
          <a:p>
            <a:r>
              <a:rPr lang="en-CA" dirty="0" smtClean="0"/>
              <a:t>CAUT Librarians Conference  </a:t>
            </a:r>
          </a:p>
          <a:p>
            <a:r>
              <a:rPr lang="en-CA" dirty="0" smtClean="0"/>
              <a:t>Shaping the Future of Academic Librarianship </a:t>
            </a:r>
          </a:p>
          <a:p>
            <a:r>
              <a:rPr lang="en-US" dirty="0"/>
              <a:t>26-27 </a:t>
            </a:r>
            <a:r>
              <a:rPr lang="en-CA" dirty="0" smtClean="0"/>
              <a:t>October 2012</a:t>
            </a:r>
            <a:endParaRPr lang="en-US" dirty="0"/>
          </a:p>
        </p:txBody>
      </p:sp>
      <p:sp>
        <p:nvSpPr>
          <p:cNvPr id="2" name="Title 1"/>
          <p:cNvSpPr>
            <a:spLocks noGrp="1"/>
          </p:cNvSpPr>
          <p:nvPr>
            <p:ph type="title"/>
          </p:nvPr>
        </p:nvSpPr>
        <p:spPr/>
        <p:txBody>
          <a:bodyPr>
            <a:normAutofit fontScale="90000"/>
          </a:bodyPr>
          <a:lstStyle/>
          <a:p>
            <a:r>
              <a:rPr lang="en-CA" dirty="0" smtClean="0">
                <a:effectLst/>
              </a:rPr>
              <a:t>Benefits of teaching credit courses</a:t>
            </a:r>
            <a:endParaRPr lang="en-CA" dirty="0">
              <a:effectLst/>
            </a:endParaRPr>
          </a:p>
        </p:txBody>
      </p:sp>
    </p:spTree>
    <p:extLst>
      <p:ext uri="{BB962C8B-B14F-4D97-AF65-F5344CB8AC3E}">
        <p14:creationId xmlns:p14="http://schemas.microsoft.com/office/powerpoint/2010/main" val="8218007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229600" cy="4330891"/>
          </a:xfrm>
        </p:spPr>
        <p:txBody>
          <a:bodyPr/>
          <a:lstStyle/>
          <a:p>
            <a:r>
              <a:rPr lang="en-CA" dirty="0"/>
              <a:t>Academic librarianship: </a:t>
            </a:r>
            <a:r>
              <a:rPr lang="en-CA" dirty="0" smtClean="0"/>
              <a:t>service </a:t>
            </a:r>
            <a:r>
              <a:rPr lang="en-CA" dirty="0"/>
              <a:t>profession or academic discipline</a:t>
            </a:r>
            <a:r>
              <a:rPr lang="en-CA" dirty="0" smtClean="0"/>
              <a:t>?</a:t>
            </a:r>
          </a:p>
          <a:p>
            <a:pPr lvl="1"/>
            <a:r>
              <a:rPr lang="en-CA" sz="2200" dirty="0" smtClean="0"/>
              <a:t>If academic discipline = teaching, research, service</a:t>
            </a:r>
          </a:p>
          <a:p>
            <a:r>
              <a:rPr lang="en-CA" dirty="0" smtClean="0"/>
              <a:t>Revitalized </a:t>
            </a:r>
            <a:r>
              <a:rPr lang="en-CA" dirty="0"/>
              <a:t>role for librarians and library on </a:t>
            </a:r>
            <a:r>
              <a:rPr lang="en-CA" dirty="0" smtClean="0"/>
              <a:t>campus</a:t>
            </a:r>
          </a:p>
          <a:p>
            <a:r>
              <a:rPr lang="en-CA" dirty="0" smtClean="0"/>
              <a:t>More active participation in teaching and scholarly life will allow for greater input in campus strategic planning </a:t>
            </a:r>
          </a:p>
          <a:p>
            <a:endParaRPr lang="en-CA" sz="2400" dirty="0"/>
          </a:p>
        </p:txBody>
      </p:sp>
      <p:sp>
        <p:nvSpPr>
          <p:cNvPr id="5" name="Footer Placeholder 4"/>
          <p:cNvSpPr>
            <a:spLocks noGrp="1"/>
          </p:cNvSpPr>
          <p:nvPr>
            <p:ph type="ftr" sz="quarter" idx="11"/>
          </p:nvPr>
        </p:nvSpPr>
        <p:spPr>
          <a:xfrm>
            <a:off x="3657601" y="6400800"/>
            <a:ext cx="3073400" cy="373063"/>
          </a:xfrm>
        </p:spPr>
        <p:txBody>
          <a:bodyPr/>
          <a:lstStyle/>
          <a:p>
            <a:r>
              <a:rPr lang="en-CA" dirty="0" smtClean="0"/>
              <a:t>CAUT Librarians Conference  </a:t>
            </a:r>
          </a:p>
          <a:p>
            <a:r>
              <a:rPr lang="en-CA" dirty="0" smtClean="0"/>
              <a:t>Shaping the Future of Academic Librarianship </a:t>
            </a:r>
          </a:p>
          <a:p>
            <a:r>
              <a:rPr lang="en-US" dirty="0"/>
              <a:t>26-27 </a:t>
            </a:r>
            <a:r>
              <a:rPr lang="en-CA" dirty="0" smtClean="0"/>
              <a:t>October 2012</a:t>
            </a:r>
            <a:endParaRPr lang="en-US" dirty="0"/>
          </a:p>
        </p:txBody>
      </p:sp>
      <p:sp>
        <p:nvSpPr>
          <p:cNvPr id="2" name="Title 1"/>
          <p:cNvSpPr>
            <a:spLocks noGrp="1"/>
          </p:cNvSpPr>
          <p:nvPr>
            <p:ph type="title"/>
          </p:nvPr>
        </p:nvSpPr>
        <p:spPr/>
        <p:txBody>
          <a:bodyPr>
            <a:normAutofit fontScale="90000"/>
          </a:bodyPr>
          <a:lstStyle/>
          <a:p>
            <a:pPr algn="ctr"/>
            <a:r>
              <a:rPr lang="en-CA" dirty="0" smtClean="0">
                <a:effectLst/>
              </a:rPr>
              <a:t>Why we should take up (more credit-based</a:t>
            </a:r>
            <a:r>
              <a:rPr lang="en-CA" smtClean="0">
                <a:effectLst/>
              </a:rPr>
              <a:t>) teaching</a:t>
            </a:r>
            <a:endParaRPr lang="en-CA" dirty="0">
              <a:effectLst/>
            </a:endParaRPr>
          </a:p>
        </p:txBody>
      </p:sp>
    </p:spTree>
    <p:extLst>
      <p:ext uri="{BB962C8B-B14F-4D97-AF65-F5344CB8AC3E}">
        <p14:creationId xmlns:p14="http://schemas.microsoft.com/office/powerpoint/2010/main" val="38204875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p:cNvSpPr>
          <p:nvPr>
            <p:ph idx="1"/>
          </p:nvPr>
        </p:nvSpPr>
        <p:spPr/>
        <p:txBody>
          <a:bodyPr>
            <a:normAutofit/>
          </a:bodyPr>
          <a:lstStyle/>
          <a:p>
            <a:r>
              <a:rPr lang="en-US" dirty="0" smtClean="0"/>
              <a:t>Embrace teaching</a:t>
            </a:r>
          </a:p>
          <a:p>
            <a:r>
              <a:rPr lang="en-US" dirty="0" smtClean="0"/>
              <a:t>Recognize teaching as more than just another professional duty</a:t>
            </a:r>
          </a:p>
          <a:p>
            <a:r>
              <a:rPr lang="en-US" dirty="0" smtClean="0"/>
              <a:t>Hire with teaching in mind</a:t>
            </a:r>
          </a:p>
          <a:p>
            <a:r>
              <a:rPr lang="en-US" dirty="0" smtClean="0"/>
              <a:t>Reassign non-professional duties</a:t>
            </a:r>
          </a:p>
          <a:p>
            <a:r>
              <a:rPr lang="en-US" dirty="0" smtClean="0"/>
              <a:t>Consider a library-based full credit course</a:t>
            </a:r>
          </a:p>
          <a:p>
            <a:r>
              <a:rPr lang="en-US" dirty="0" smtClean="0"/>
              <a:t>Staffing levels are a management responsibility; don’t defer teaching due to too few staff</a:t>
            </a:r>
          </a:p>
        </p:txBody>
      </p:sp>
      <p:sp>
        <p:nvSpPr>
          <p:cNvPr id="2" name="Footer Placeholder 1"/>
          <p:cNvSpPr>
            <a:spLocks noGrp="1"/>
          </p:cNvSpPr>
          <p:nvPr>
            <p:ph type="ftr" sz="quarter" idx="11"/>
          </p:nvPr>
        </p:nvSpPr>
        <p:spPr>
          <a:xfrm>
            <a:off x="3200401" y="6400800"/>
            <a:ext cx="3530600" cy="373063"/>
          </a:xfrm>
        </p:spPr>
        <p:txBody>
          <a:bodyPr/>
          <a:lstStyle/>
          <a:p>
            <a:r>
              <a:rPr lang="en-CA" dirty="0" smtClean="0"/>
              <a:t>CAUT Librarians Conference  </a:t>
            </a:r>
          </a:p>
          <a:p>
            <a:r>
              <a:rPr lang="en-CA" dirty="0" smtClean="0"/>
              <a:t>Shaping the Future of Academic Librarianship  </a:t>
            </a:r>
          </a:p>
          <a:p>
            <a:r>
              <a:rPr lang="en-US" dirty="0"/>
              <a:t>26-27</a:t>
            </a:r>
            <a:r>
              <a:rPr lang="en-CA" dirty="0" smtClean="0"/>
              <a:t> October 2012</a:t>
            </a:r>
            <a:endParaRPr lang="en-US" dirty="0"/>
          </a:p>
        </p:txBody>
      </p:sp>
      <p:sp>
        <p:nvSpPr>
          <p:cNvPr id="40962" name="Rectangle 2"/>
          <p:cNvSpPr>
            <a:spLocks noGrp="1"/>
          </p:cNvSpPr>
          <p:nvPr>
            <p:ph type="title"/>
          </p:nvPr>
        </p:nvSpPr>
        <p:spPr/>
        <p:txBody>
          <a:bodyPr>
            <a:normAutofit/>
          </a:bodyPr>
          <a:lstStyle/>
          <a:p>
            <a:r>
              <a:rPr lang="en-US" dirty="0" smtClean="0">
                <a:effectLst/>
              </a:rPr>
              <a:t>What to do to advance teaching</a:t>
            </a:r>
            <a:endParaRPr lang="en-US" dirty="0">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CA" sz="2800" b="1" dirty="0" smtClean="0"/>
              <a:t>At the national level:  </a:t>
            </a:r>
          </a:p>
          <a:p>
            <a:pPr lvl="1"/>
            <a:r>
              <a:rPr lang="en-CA" sz="2400" dirty="0" smtClean="0"/>
              <a:t>Review CAUT </a:t>
            </a:r>
            <a:r>
              <a:rPr lang="en-CA" sz="2400" dirty="0" smtClean="0">
                <a:hlinkClick r:id="rId3"/>
              </a:rPr>
              <a:t>discussion paper on teaching</a:t>
            </a:r>
            <a:r>
              <a:rPr lang="en-CA" sz="2400" dirty="0" smtClean="0"/>
              <a:t>.</a:t>
            </a:r>
          </a:p>
          <a:p>
            <a:pPr lvl="1"/>
            <a:r>
              <a:rPr lang="en-CA" sz="2400" dirty="0" smtClean="0"/>
              <a:t>Continue to survey librarians on their teaching practices.</a:t>
            </a:r>
          </a:p>
          <a:p>
            <a:pPr lvl="1"/>
            <a:r>
              <a:rPr lang="en-CA" sz="2400" dirty="0" smtClean="0"/>
              <a:t>Lobby for curricular changes in MLIS programs that support librarian-teaching.</a:t>
            </a:r>
          </a:p>
          <a:p>
            <a:pPr lvl="1"/>
            <a:r>
              <a:rPr lang="en-CA" sz="2400" dirty="0" smtClean="0"/>
              <a:t>Establish best practices for librarian workload: teaching is an integral part of the profession and needs to be recognized as such.</a:t>
            </a:r>
            <a:endParaRPr lang="en-CA" sz="2400" dirty="0"/>
          </a:p>
        </p:txBody>
      </p:sp>
      <p:sp>
        <p:nvSpPr>
          <p:cNvPr id="5" name="Footer Placeholder 4"/>
          <p:cNvSpPr>
            <a:spLocks noGrp="1"/>
          </p:cNvSpPr>
          <p:nvPr>
            <p:ph type="ftr" sz="quarter" idx="11"/>
          </p:nvPr>
        </p:nvSpPr>
        <p:spPr>
          <a:xfrm>
            <a:off x="3352801" y="6400800"/>
            <a:ext cx="3378200" cy="373063"/>
          </a:xfrm>
        </p:spPr>
        <p:txBody>
          <a:bodyPr/>
          <a:lstStyle/>
          <a:p>
            <a:r>
              <a:rPr lang="en-CA" dirty="0" smtClean="0"/>
              <a:t>CAUT Librarians Conference  </a:t>
            </a:r>
          </a:p>
          <a:p>
            <a:r>
              <a:rPr lang="en-CA" dirty="0" smtClean="0"/>
              <a:t>Shaping the Future of Academic Librarianship  </a:t>
            </a:r>
          </a:p>
          <a:p>
            <a:r>
              <a:rPr lang="en-US" dirty="0"/>
              <a:t>26-27</a:t>
            </a:r>
            <a:r>
              <a:rPr lang="en-CA" dirty="0" smtClean="0"/>
              <a:t> October 2012</a:t>
            </a:r>
            <a:endParaRPr lang="en-US" dirty="0"/>
          </a:p>
        </p:txBody>
      </p:sp>
      <p:sp>
        <p:nvSpPr>
          <p:cNvPr id="2" name="Title 1"/>
          <p:cNvSpPr>
            <a:spLocks noGrp="1"/>
          </p:cNvSpPr>
          <p:nvPr>
            <p:ph type="title"/>
          </p:nvPr>
        </p:nvSpPr>
        <p:spPr/>
        <p:txBody>
          <a:bodyPr/>
          <a:lstStyle/>
          <a:p>
            <a:r>
              <a:rPr lang="en-CA" dirty="0" smtClean="0">
                <a:effectLst/>
              </a:rPr>
              <a:t>What needs to be done?</a:t>
            </a:r>
            <a:endParaRPr lang="en-CA" dirty="0">
              <a:effectLst/>
            </a:endParaRPr>
          </a:p>
        </p:txBody>
      </p:sp>
    </p:spTree>
    <p:extLst>
      <p:ext uri="{BB962C8B-B14F-4D97-AF65-F5344CB8AC3E}">
        <p14:creationId xmlns:p14="http://schemas.microsoft.com/office/powerpoint/2010/main" val="38751232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Grp="1"/>
          </p:cNvSpPr>
          <p:nvPr>
            <p:ph sz="half" idx="1"/>
          </p:nvPr>
        </p:nvSpPr>
        <p:spPr>
          <a:xfrm>
            <a:off x="228600" y="1828800"/>
            <a:ext cx="4648200" cy="4038600"/>
          </a:xfrm>
        </p:spPr>
        <p:txBody>
          <a:bodyPr>
            <a:normAutofit/>
          </a:bodyPr>
          <a:lstStyle/>
          <a:p>
            <a:pPr marL="109537" indent="0">
              <a:buNone/>
            </a:pPr>
            <a:r>
              <a:rPr lang="en-US" dirty="0" smtClean="0"/>
              <a:t>Common Priorities:</a:t>
            </a:r>
          </a:p>
          <a:p>
            <a:pPr marL="109537" indent="0">
              <a:buNone/>
            </a:pPr>
            <a:r>
              <a:rPr lang="en-US" dirty="0" smtClean="0"/>
              <a:t>       Librarians</a:t>
            </a:r>
          </a:p>
          <a:p>
            <a:pPr lvl="1"/>
            <a:endParaRPr lang="en-US" dirty="0" smtClean="0"/>
          </a:p>
          <a:p>
            <a:pPr lvl="1"/>
            <a:r>
              <a:rPr lang="en-US" sz="2600" dirty="0" smtClean="0"/>
              <a:t>Professional practice</a:t>
            </a:r>
          </a:p>
          <a:p>
            <a:pPr lvl="1"/>
            <a:r>
              <a:rPr lang="en-US" sz="2600" dirty="0" smtClean="0"/>
              <a:t>Service</a:t>
            </a:r>
          </a:p>
          <a:p>
            <a:pPr lvl="1"/>
            <a:r>
              <a:rPr lang="en-US" sz="2600" dirty="0" smtClean="0"/>
              <a:t>Research</a:t>
            </a:r>
          </a:p>
          <a:p>
            <a:pPr lvl="1"/>
            <a:endParaRPr lang="en-US" dirty="0"/>
          </a:p>
          <a:p>
            <a:pPr marL="109728" indent="0">
              <a:buNone/>
            </a:pPr>
            <a:r>
              <a:rPr lang="en-US" b="1" i="1" dirty="0" smtClean="0">
                <a:solidFill>
                  <a:srgbClr val="005DA2"/>
                </a:solidFill>
              </a:rPr>
              <a:t>Where does teaching fit?</a:t>
            </a:r>
          </a:p>
          <a:p>
            <a:pPr lvl="2"/>
            <a:endParaRPr lang="en-US" dirty="0" smtClean="0"/>
          </a:p>
          <a:p>
            <a:pPr lvl="2"/>
            <a:endParaRPr lang="en-US" dirty="0" smtClean="0"/>
          </a:p>
          <a:p>
            <a:pPr lvl="1"/>
            <a:endParaRPr lang="en-US" dirty="0" smtClean="0"/>
          </a:p>
          <a:p>
            <a:pPr lvl="1"/>
            <a:endParaRPr lang="en-US" dirty="0"/>
          </a:p>
        </p:txBody>
      </p:sp>
      <p:sp>
        <p:nvSpPr>
          <p:cNvPr id="44038" name="Rectangle 6"/>
          <p:cNvSpPr>
            <a:spLocks noGrp="1"/>
          </p:cNvSpPr>
          <p:nvPr>
            <p:ph sz="half" idx="2"/>
          </p:nvPr>
        </p:nvSpPr>
        <p:spPr>
          <a:xfrm>
            <a:off x="4800600" y="1828800"/>
            <a:ext cx="4114800" cy="2743200"/>
          </a:xfrm>
        </p:spPr>
        <p:txBody>
          <a:bodyPr>
            <a:normAutofit/>
          </a:bodyPr>
          <a:lstStyle/>
          <a:p>
            <a:pPr marL="109537" indent="0">
              <a:buNone/>
            </a:pPr>
            <a:r>
              <a:rPr lang="en-US" dirty="0" smtClean="0"/>
              <a:t>Common Priorities:</a:t>
            </a:r>
          </a:p>
          <a:p>
            <a:pPr marL="109537" indent="0">
              <a:buNone/>
            </a:pPr>
            <a:r>
              <a:rPr lang="en-US" dirty="0" smtClean="0"/>
              <a:t>        Faculty</a:t>
            </a:r>
          </a:p>
          <a:p>
            <a:pPr lvl="1"/>
            <a:endParaRPr lang="en-US" dirty="0" smtClean="0"/>
          </a:p>
          <a:p>
            <a:pPr lvl="1"/>
            <a:r>
              <a:rPr lang="en-US" sz="2600" dirty="0" smtClean="0"/>
              <a:t>Research</a:t>
            </a:r>
          </a:p>
          <a:p>
            <a:pPr lvl="1"/>
            <a:r>
              <a:rPr lang="en-US" sz="2600" dirty="0" smtClean="0"/>
              <a:t>Teaching</a:t>
            </a:r>
          </a:p>
          <a:p>
            <a:pPr lvl="1"/>
            <a:r>
              <a:rPr lang="en-US" sz="2600" dirty="0" smtClean="0"/>
              <a:t>Service </a:t>
            </a:r>
            <a:endParaRPr lang="en-US" sz="2600" dirty="0"/>
          </a:p>
        </p:txBody>
      </p:sp>
      <p:sp>
        <p:nvSpPr>
          <p:cNvPr id="6" name="Footer Placeholder 4"/>
          <p:cNvSpPr>
            <a:spLocks noGrp="1"/>
          </p:cNvSpPr>
          <p:nvPr>
            <p:ph type="ftr" sz="quarter" idx="11"/>
          </p:nvPr>
        </p:nvSpPr>
        <p:spPr>
          <a:xfrm>
            <a:off x="3276601" y="6400800"/>
            <a:ext cx="3454400" cy="373063"/>
          </a:xfrm>
        </p:spPr>
        <p:txBody>
          <a:bodyPr/>
          <a:lstStyle/>
          <a:p>
            <a:r>
              <a:rPr lang="en-US" dirty="0" smtClean="0"/>
              <a:t>CAUT Librarians Conference </a:t>
            </a:r>
          </a:p>
          <a:p>
            <a:r>
              <a:rPr lang="en-CA" dirty="0" smtClean="0"/>
              <a:t>Shaping the Future of Academic Librarianship </a:t>
            </a:r>
          </a:p>
          <a:p>
            <a:r>
              <a:rPr lang="en-US" dirty="0"/>
              <a:t>26-27 October </a:t>
            </a:r>
            <a:r>
              <a:rPr lang="en-US" dirty="0" smtClean="0"/>
              <a:t>2012</a:t>
            </a:r>
            <a:endParaRPr lang="en-US" dirty="0"/>
          </a:p>
        </p:txBody>
      </p:sp>
      <p:sp>
        <p:nvSpPr>
          <p:cNvPr id="44036" name="Rectangle 4"/>
          <p:cNvSpPr>
            <a:spLocks noGrp="1"/>
          </p:cNvSpPr>
          <p:nvPr>
            <p:ph type="title"/>
          </p:nvPr>
        </p:nvSpPr>
        <p:spPr/>
        <p:txBody>
          <a:bodyPr>
            <a:normAutofit fontScale="90000"/>
          </a:bodyPr>
          <a:lstStyle/>
          <a:p>
            <a:pPr algn="ctr"/>
            <a:r>
              <a:rPr lang="en-US" dirty="0" smtClean="0">
                <a:effectLst/>
              </a:rPr>
              <a:t>Librarian vs. Faculty: </a:t>
            </a:r>
            <a:br>
              <a:rPr lang="en-US" dirty="0" smtClean="0">
                <a:effectLst/>
              </a:rPr>
            </a:br>
            <a:r>
              <a:rPr lang="en-US" dirty="0" smtClean="0">
                <a:effectLst/>
              </a:rPr>
              <a:t>workload responsibilities</a:t>
            </a:r>
            <a:endParaRPr lang="en-US" dirty="0">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CA" sz="2800" b="1" dirty="0" smtClean="0"/>
              <a:t>At the local level:</a:t>
            </a:r>
          </a:p>
          <a:p>
            <a:pPr lvl="1"/>
            <a:r>
              <a:rPr lang="en-CA" sz="2400" dirty="0" smtClean="0"/>
              <a:t>Define our </a:t>
            </a:r>
            <a:r>
              <a:rPr lang="en-CA" sz="2400" dirty="0"/>
              <a:t>professional identity </a:t>
            </a:r>
            <a:r>
              <a:rPr lang="en-CA" sz="2400" dirty="0" smtClean="0"/>
              <a:t>to include </a:t>
            </a:r>
            <a:r>
              <a:rPr lang="en-CA" sz="2400" dirty="0"/>
              <a:t>teaching </a:t>
            </a:r>
            <a:endParaRPr lang="en-CA" sz="2400" dirty="0" smtClean="0"/>
          </a:p>
          <a:p>
            <a:pPr lvl="1"/>
            <a:r>
              <a:rPr lang="en-CA" sz="2400" dirty="0" smtClean="0"/>
              <a:t>Establish criteria </a:t>
            </a:r>
            <a:r>
              <a:rPr lang="en-CA" sz="2400" dirty="0"/>
              <a:t>for </a:t>
            </a:r>
            <a:r>
              <a:rPr lang="en-CA" sz="2400" dirty="0" smtClean="0"/>
              <a:t>the evaluation and review of teaching</a:t>
            </a:r>
          </a:p>
          <a:p>
            <a:pPr lvl="1"/>
            <a:r>
              <a:rPr lang="en-CA" sz="2400" dirty="0" smtClean="0"/>
              <a:t>Establish criteria for teaching excellence</a:t>
            </a:r>
          </a:p>
          <a:p>
            <a:pPr lvl="1"/>
            <a:r>
              <a:rPr lang="en-CA" sz="2400" dirty="0" smtClean="0"/>
              <a:t>Better </a:t>
            </a:r>
            <a:r>
              <a:rPr lang="en-CA" sz="2400" dirty="0"/>
              <a:t>manage this part of our workload through thoughtful contract </a:t>
            </a:r>
            <a:r>
              <a:rPr lang="en-CA" sz="2400" dirty="0" smtClean="0"/>
              <a:t>language</a:t>
            </a:r>
            <a:endParaRPr lang="en-CA" sz="2400" dirty="0"/>
          </a:p>
        </p:txBody>
      </p:sp>
      <p:sp>
        <p:nvSpPr>
          <p:cNvPr id="5" name="Footer Placeholder 4"/>
          <p:cNvSpPr>
            <a:spLocks noGrp="1"/>
          </p:cNvSpPr>
          <p:nvPr>
            <p:ph type="ftr" sz="quarter" idx="11"/>
          </p:nvPr>
        </p:nvSpPr>
        <p:spPr>
          <a:xfrm>
            <a:off x="3352801" y="6400800"/>
            <a:ext cx="3378200" cy="373063"/>
          </a:xfrm>
        </p:spPr>
        <p:txBody>
          <a:bodyPr/>
          <a:lstStyle/>
          <a:p>
            <a:r>
              <a:rPr lang="en-CA" dirty="0" smtClean="0"/>
              <a:t>CAUT Librarians Conference  </a:t>
            </a:r>
          </a:p>
          <a:p>
            <a:r>
              <a:rPr lang="en-CA" dirty="0" smtClean="0"/>
              <a:t>Shaping the Future of Academic Librarianship  </a:t>
            </a:r>
          </a:p>
          <a:p>
            <a:r>
              <a:rPr lang="en-US" dirty="0"/>
              <a:t>26-27</a:t>
            </a:r>
            <a:r>
              <a:rPr lang="en-CA" dirty="0" smtClean="0"/>
              <a:t> October 2012</a:t>
            </a:r>
            <a:endParaRPr lang="en-US" dirty="0"/>
          </a:p>
        </p:txBody>
      </p:sp>
      <p:sp>
        <p:nvSpPr>
          <p:cNvPr id="2" name="Title 1"/>
          <p:cNvSpPr>
            <a:spLocks noGrp="1"/>
          </p:cNvSpPr>
          <p:nvPr>
            <p:ph type="title"/>
          </p:nvPr>
        </p:nvSpPr>
        <p:spPr/>
        <p:txBody>
          <a:bodyPr/>
          <a:lstStyle/>
          <a:p>
            <a:r>
              <a:rPr lang="en-CA" dirty="0" smtClean="0">
                <a:effectLst/>
              </a:rPr>
              <a:t>What needs to be done?</a:t>
            </a:r>
            <a:endParaRPr lang="en-CA" dirty="0">
              <a:effectLst/>
            </a:endParaRPr>
          </a:p>
        </p:txBody>
      </p:sp>
    </p:spTree>
    <p:extLst>
      <p:ext uri="{BB962C8B-B14F-4D97-AF65-F5344CB8AC3E}">
        <p14:creationId xmlns:p14="http://schemas.microsoft.com/office/powerpoint/2010/main" val="321774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876800"/>
          </a:xfrm>
        </p:spPr>
        <p:txBody>
          <a:bodyPr>
            <a:normAutofit/>
          </a:bodyPr>
          <a:lstStyle/>
          <a:p>
            <a:r>
              <a:rPr lang="en-CA" dirty="0" smtClean="0"/>
              <a:t>Should CAs recognize teaching as a distinct responsibility?</a:t>
            </a:r>
          </a:p>
          <a:p>
            <a:r>
              <a:rPr lang="en-CA" dirty="0" smtClean="0"/>
              <a:t>MSVU</a:t>
            </a:r>
            <a:r>
              <a:rPr lang="en-CA" dirty="0"/>
              <a:t>: </a:t>
            </a:r>
            <a:endParaRPr lang="en-CA" dirty="0" smtClean="0"/>
          </a:p>
          <a:p>
            <a:pPr lvl="1"/>
            <a:r>
              <a:rPr lang="en-CA" sz="1600" b="1" dirty="0" smtClean="0">
                <a:solidFill>
                  <a:schemeClr val="tx2"/>
                </a:solidFill>
              </a:rPr>
              <a:t>Workload:  </a:t>
            </a:r>
            <a:r>
              <a:rPr lang="en-CA" sz="1600" i="1" dirty="0" smtClean="0"/>
              <a:t>The </a:t>
            </a:r>
            <a:r>
              <a:rPr lang="en-CA" sz="1600" i="1" dirty="0"/>
              <a:t>following elements constitute Librarian members' workload: professional practice (the provision of information services to library users and the technical services required to deliver these information services); scholarly and/or professional activity, and internal and external collegial service. </a:t>
            </a:r>
            <a:r>
              <a:rPr lang="en-CA" sz="1600" b="1" i="1" dirty="0"/>
              <a:t>Professional practice may include the teaching of one half-unit LIBR course per </a:t>
            </a:r>
            <a:r>
              <a:rPr lang="en-CA" sz="1600" b="1" i="1" dirty="0" smtClean="0"/>
              <a:t>Agreement </a:t>
            </a:r>
            <a:r>
              <a:rPr lang="en-CA" sz="1600" b="1" i="1" dirty="0"/>
              <a:t>year. </a:t>
            </a:r>
            <a:endParaRPr lang="en-CA" sz="1600" b="1" i="1" dirty="0" smtClean="0"/>
          </a:p>
          <a:p>
            <a:pPr lvl="1"/>
            <a:endParaRPr lang="en-CA" sz="1600" b="1" i="1" dirty="0" smtClean="0"/>
          </a:p>
          <a:p>
            <a:pPr lvl="1"/>
            <a:r>
              <a:rPr lang="en-CA" sz="1600" b="1" dirty="0" smtClean="0">
                <a:solidFill>
                  <a:schemeClr val="tx2"/>
                </a:solidFill>
              </a:rPr>
              <a:t>RTP/RPP:  </a:t>
            </a:r>
            <a:r>
              <a:rPr lang="en-CA" sz="1600" dirty="0" smtClean="0"/>
              <a:t>Evaluation criteria prescribes that when professional practice includes the </a:t>
            </a:r>
            <a:r>
              <a:rPr lang="en-CA" sz="1600" dirty="0"/>
              <a:t>teaching of LIBR </a:t>
            </a:r>
            <a:r>
              <a:rPr lang="en-CA" sz="1600" dirty="0" smtClean="0"/>
              <a:t>courses</a:t>
            </a:r>
            <a:r>
              <a:rPr lang="en-CA" sz="1600" dirty="0"/>
              <a:t> </a:t>
            </a:r>
            <a:r>
              <a:rPr lang="en-CA" sz="1600" dirty="0" smtClean="0"/>
              <a:t>a teaching portfolio is required (identical language to faculty)</a:t>
            </a:r>
          </a:p>
          <a:p>
            <a:pPr lvl="1"/>
            <a:endParaRPr lang="en-CA" sz="1600" dirty="0" smtClean="0"/>
          </a:p>
          <a:p>
            <a:pPr lvl="1"/>
            <a:r>
              <a:rPr lang="en-CA" sz="1600" dirty="0" smtClean="0"/>
              <a:t>Other institutions that identify “teaching” in CAs: Guelph, Memorial, Toronto, Saskatchewan</a:t>
            </a:r>
            <a:endParaRPr lang="en-CA" sz="1600" dirty="0"/>
          </a:p>
        </p:txBody>
      </p:sp>
      <p:sp>
        <p:nvSpPr>
          <p:cNvPr id="5" name="Footer Placeholder 4"/>
          <p:cNvSpPr>
            <a:spLocks noGrp="1"/>
          </p:cNvSpPr>
          <p:nvPr>
            <p:ph type="ftr" sz="quarter" idx="11"/>
          </p:nvPr>
        </p:nvSpPr>
        <p:spPr>
          <a:xfrm>
            <a:off x="3276601" y="6400800"/>
            <a:ext cx="3454400" cy="373063"/>
          </a:xfrm>
        </p:spPr>
        <p:txBody>
          <a:bodyPr/>
          <a:lstStyle/>
          <a:p>
            <a:r>
              <a:rPr lang="en-CA" dirty="0" smtClean="0"/>
              <a:t>CAUT Librarians Conference  </a:t>
            </a:r>
          </a:p>
          <a:p>
            <a:r>
              <a:rPr lang="en-CA" dirty="0" smtClean="0"/>
              <a:t>Shaping the Future of Academic Librarianship  </a:t>
            </a:r>
          </a:p>
          <a:p>
            <a:r>
              <a:rPr lang="en-US" dirty="0"/>
              <a:t>26-27</a:t>
            </a:r>
            <a:r>
              <a:rPr lang="en-CA" dirty="0" smtClean="0"/>
              <a:t> October 2012</a:t>
            </a:r>
            <a:endParaRPr lang="en-US" dirty="0"/>
          </a:p>
        </p:txBody>
      </p:sp>
      <p:sp>
        <p:nvSpPr>
          <p:cNvPr id="2" name="Title 1"/>
          <p:cNvSpPr>
            <a:spLocks noGrp="1"/>
          </p:cNvSpPr>
          <p:nvPr>
            <p:ph type="title"/>
          </p:nvPr>
        </p:nvSpPr>
        <p:spPr/>
        <p:txBody>
          <a:bodyPr/>
          <a:lstStyle/>
          <a:p>
            <a:r>
              <a:rPr lang="en-CA" dirty="0" smtClean="0">
                <a:effectLst/>
              </a:rPr>
              <a:t>Collective Agreement language</a:t>
            </a:r>
            <a:endParaRPr lang="en-CA" dirty="0">
              <a:effectLst/>
            </a:endParaRPr>
          </a:p>
        </p:txBody>
      </p:sp>
    </p:spTree>
    <p:extLst>
      <p:ext uri="{BB962C8B-B14F-4D97-AF65-F5344CB8AC3E}">
        <p14:creationId xmlns:p14="http://schemas.microsoft.com/office/powerpoint/2010/main" val="13579338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3733800" y="6407944"/>
            <a:ext cx="2996953" cy="365125"/>
          </a:xfrm>
        </p:spPr>
        <p:txBody>
          <a:bodyPr/>
          <a:lstStyle/>
          <a:p>
            <a:pPr>
              <a:defRPr/>
            </a:pPr>
            <a:r>
              <a:rPr lang="en-CA" dirty="0" smtClean="0"/>
              <a:t>CAUT Librarians Conference  </a:t>
            </a:r>
          </a:p>
          <a:p>
            <a:pPr>
              <a:defRPr/>
            </a:pPr>
            <a:r>
              <a:rPr lang="en-CA" dirty="0" smtClean="0"/>
              <a:t>Shaping the Future of Academic Librarianship  </a:t>
            </a:r>
          </a:p>
          <a:p>
            <a:pPr>
              <a:defRPr/>
            </a:pPr>
            <a:r>
              <a:rPr lang="en-US" dirty="0"/>
              <a:t>26-27</a:t>
            </a:r>
            <a:r>
              <a:rPr lang="en-CA" dirty="0" smtClean="0"/>
              <a:t> October 2012</a:t>
            </a:r>
            <a:endParaRPr lang="en-US" dirty="0"/>
          </a:p>
        </p:txBody>
      </p:sp>
      <p:sp>
        <p:nvSpPr>
          <p:cNvPr id="5" name="Rectangle 4"/>
          <p:cNvSpPr/>
          <p:nvPr/>
        </p:nvSpPr>
        <p:spPr>
          <a:xfrm>
            <a:off x="623299" y="990600"/>
            <a:ext cx="8000999" cy="4909036"/>
          </a:xfrm>
          <a:prstGeom prst="rect">
            <a:avLst/>
          </a:prstGeom>
        </p:spPr>
        <p:txBody>
          <a:bodyPr wrap="square">
            <a:spAutoFit/>
          </a:bodyPr>
          <a:lstStyle/>
          <a:p>
            <a:pPr algn="ctr"/>
            <a:r>
              <a:rPr lang="en-US" sz="1600" dirty="0" smtClean="0"/>
              <a:t>References</a:t>
            </a:r>
          </a:p>
          <a:p>
            <a:pPr marL="461963" indent="-461963"/>
            <a:r>
              <a:rPr lang="en-US" sz="1100" dirty="0" err="1" smtClean="0"/>
              <a:t>Bewick</a:t>
            </a:r>
            <a:r>
              <a:rPr lang="en-US" sz="1100" dirty="0"/>
              <a:t>, L., &amp; </a:t>
            </a:r>
            <a:r>
              <a:rPr lang="en-US" sz="1100" dirty="0" err="1"/>
              <a:t>Corrall</a:t>
            </a:r>
            <a:r>
              <a:rPr lang="en-US" sz="1100" dirty="0"/>
              <a:t>, S. (2010). Developing librarians as teachers: A study of their pedagogical knowledge.</a:t>
            </a:r>
            <a:r>
              <a:rPr lang="en-US" sz="1100" i="1" dirty="0"/>
              <a:t> Journal of </a:t>
            </a:r>
            <a:r>
              <a:rPr lang="en-US" sz="1100" i="1" dirty="0" smtClean="0"/>
              <a:t>Librarianship </a:t>
            </a:r>
            <a:r>
              <a:rPr lang="en-US" sz="1100" i="1" dirty="0"/>
              <a:t>and Information Science, 42</a:t>
            </a:r>
            <a:r>
              <a:rPr lang="en-US" sz="1100" dirty="0"/>
              <a:t>(2), 97-110. </a:t>
            </a:r>
            <a:r>
              <a:rPr lang="en-US" sz="1100" dirty="0" err="1"/>
              <a:t>doi</a:t>
            </a:r>
            <a:r>
              <a:rPr lang="en-US" sz="1100" dirty="0"/>
              <a:t>: 10.1177/0961000610361419</a:t>
            </a:r>
          </a:p>
          <a:p>
            <a:pPr marL="457200" indent="-914400"/>
            <a:r>
              <a:rPr lang="en-US" sz="1100" dirty="0" smtClean="0"/>
              <a:t>Christiansen</a:t>
            </a:r>
            <a:r>
              <a:rPr lang="en-US" sz="1100" dirty="0"/>
              <a:t>, L., </a:t>
            </a:r>
            <a:r>
              <a:rPr lang="en-US" sz="1100" dirty="0" err="1"/>
              <a:t>Stombler</a:t>
            </a:r>
            <a:r>
              <a:rPr lang="en-US" sz="1100" dirty="0"/>
              <a:t>, M., &amp; </a:t>
            </a:r>
            <a:r>
              <a:rPr lang="en-US" sz="1100" dirty="0" err="1"/>
              <a:t>Thaxton</a:t>
            </a:r>
            <a:r>
              <a:rPr lang="en-US" sz="1100" dirty="0"/>
              <a:t>, L. (2004). A report on </a:t>
            </a:r>
            <a:r>
              <a:rPr lang="en-US" sz="1100" dirty="0" smtClean="0"/>
              <a:t>librarian-faculty relations </a:t>
            </a:r>
            <a:r>
              <a:rPr lang="en-US" sz="1100" dirty="0"/>
              <a:t>from a sociological perspective.</a:t>
            </a:r>
            <a:r>
              <a:rPr lang="en-US" sz="1100" i="1" dirty="0"/>
              <a:t> </a:t>
            </a:r>
            <a:r>
              <a:rPr lang="en-US" sz="1100" i="1" dirty="0" smtClean="0"/>
              <a:t>Journal </a:t>
            </a:r>
            <a:r>
              <a:rPr lang="en-US" sz="1100" i="1" dirty="0"/>
              <a:t>of Academic Librarianship, 30</a:t>
            </a:r>
            <a:r>
              <a:rPr lang="en-US" sz="1100" dirty="0"/>
              <a:t>(2), 116-121. </a:t>
            </a:r>
          </a:p>
          <a:p>
            <a:pPr marL="457200" indent="-914400"/>
            <a:r>
              <a:rPr lang="en-US" sz="1100" dirty="0" smtClean="0"/>
              <a:t>Coker</a:t>
            </a:r>
            <a:r>
              <a:rPr lang="en-US" sz="1100" dirty="0"/>
              <a:t>, C., van </a:t>
            </a:r>
            <a:r>
              <a:rPr lang="en-US" sz="1100" dirty="0" err="1"/>
              <a:t>Duinkerken</a:t>
            </a:r>
            <a:r>
              <a:rPr lang="en-US" sz="1100" dirty="0"/>
              <a:t>, W., &amp; Bales, S. (2010). Seeking full citizenship: A defense of tenure faculty status for librarians.</a:t>
            </a:r>
            <a:r>
              <a:rPr lang="en-US" sz="1100" i="1" dirty="0"/>
              <a:t> </a:t>
            </a:r>
            <a:r>
              <a:rPr lang="en-US" sz="1100" i="1" dirty="0" smtClean="0"/>
              <a:t>College </a:t>
            </a:r>
            <a:r>
              <a:rPr lang="en-US" sz="1100" i="1" dirty="0"/>
              <a:t>&amp; Research Libraries, 71</a:t>
            </a:r>
            <a:r>
              <a:rPr lang="en-US" sz="1100" dirty="0"/>
              <a:t>(5), 406-420. </a:t>
            </a:r>
          </a:p>
          <a:p>
            <a:pPr marL="457200" indent="-914400"/>
            <a:r>
              <a:rPr lang="en-US" sz="1100" dirty="0"/>
              <a:t>Cunningham, A. D., &amp; Donovan, C. (2012). Settling uncharted territory: Documenting &amp; rewarding librarians’ teaching role in </a:t>
            </a:r>
            <a:r>
              <a:rPr lang="en-US" sz="1100" dirty="0" smtClean="0"/>
              <a:t>the academy. In C. W. Wilkinson, &amp; C. Bruch (Eds.), </a:t>
            </a:r>
            <a:r>
              <a:rPr lang="en-US" sz="1100" i="1" dirty="0" smtClean="0"/>
              <a:t>Transforming information literacy programs intersecting frontiers of self, library culture, and campus community</a:t>
            </a:r>
            <a:r>
              <a:rPr lang="en-US" sz="1100" dirty="0" smtClean="0"/>
              <a:t> (pp. 181-220). Chicago: Association of College and 	Research Libraries. Retrieved from http://www.wagner.edu/library/sites/wagner.edu.library/files/ /download/TransformingInformationLiteracyProgramsACRL.pdf</a:t>
            </a:r>
            <a:endParaRPr lang="en-US" sz="1100" dirty="0"/>
          </a:p>
          <a:p>
            <a:pPr marL="457200" indent="-914400"/>
            <a:r>
              <a:rPr lang="en-US" sz="1100" dirty="0"/>
              <a:t>Davey, N., &amp; Andrews, T. (1978). Implications of faculty status for university librarians, with special attention to tenure.</a:t>
            </a:r>
            <a:r>
              <a:rPr lang="en-US" sz="1100" i="1" dirty="0"/>
              <a:t> Journal </a:t>
            </a:r>
            <a:r>
              <a:rPr lang="en-US" sz="1100" i="1" dirty="0" smtClean="0"/>
              <a:t>of </a:t>
            </a:r>
            <a:r>
              <a:rPr lang="en-US" sz="1100" i="1" dirty="0"/>
              <a:t>Academic Librarianship, 4</a:t>
            </a:r>
            <a:r>
              <a:rPr lang="en-US" sz="1100" dirty="0"/>
              <a:t>(2), 71-74. Retrieved </a:t>
            </a:r>
          </a:p>
          <a:p>
            <a:pPr marL="457200" indent="-914400"/>
            <a:r>
              <a:rPr lang="en-US" sz="1100" dirty="0" err="1"/>
              <a:t>Julien</a:t>
            </a:r>
            <a:r>
              <a:rPr lang="en-US" sz="1100" dirty="0"/>
              <a:t>, H., &amp; </a:t>
            </a:r>
            <a:r>
              <a:rPr lang="en-US" sz="1100" dirty="0" err="1"/>
              <a:t>Pecoskie</a:t>
            </a:r>
            <a:r>
              <a:rPr lang="en-US" sz="1100" dirty="0"/>
              <a:t>, J. (. L. ). (2009). Librarians' experiences of the teaching role: Grounded in campus relationships.</a:t>
            </a:r>
            <a:r>
              <a:rPr lang="en-US" sz="1100" i="1" dirty="0"/>
              <a:t> Library </a:t>
            </a:r>
            <a:r>
              <a:rPr lang="en-US" sz="1100" i="1" dirty="0" smtClean="0"/>
              <a:t>&amp; </a:t>
            </a:r>
            <a:r>
              <a:rPr lang="en-US" sz="1100" i="1" dirty="0"/>
              <a:t>Information Science Research (07408188), 31</a:t>
            </a:r>
            <a:r>
              <a:rPr lang="en-US" sz="1100" dirty="0"/>
              <a:t>(3), 149-154. </a:t>
            </a:r>
            <a:r>
              <a:rPr lang="en-US" sz="1100" dirty="0" err="1"/>
              <a:t>doi</a:t>
            </a:r>
            <a:r>
              <a:rPr lang="en-US" sz="1100" dirty="0"/>
              <a:t>: 10.1016/j.lisr.2009.03.005 </a:t>
            </a:r>
          </a:p>
          <a:p>
            <a:pPr marL="457200" indent="-914400"/>
            <a:r>
              <a:rPr lang="en-US" sz="1100" dirty="0"/>
              <a:t>Kemp, J. (2006). Isn't being a librarian enough? librarians as classroom teachers.</a:t>
            </a:r>
            <a:r>
              <a:rPr lang="en-US" sz="1100" i="1" dirty="0"/>
              <a:t> College &amp; Undergraduate Libraries, 13</a:t>
            </a:r>
            <a:r>
              <a:rPr lang="en-US" sz="1100" dirty="0"/>
              <a:t>(3), </a:t>
            </a:r>
            <a:r>
              <a:rPr lang="en-US" sz="1100" dirty="0" smtClean="0"/>
              <a:t>3-23</a:t>
            </a:r>
            <a:r>
              <a:rPr lang="en-US" sz="1100" dirty="0"/>
              <a:t>. </a:t>
            </a:r>
            <a:r>
              <a:rPr lang="en-US" sz="1100" dirty="0" err="1"/>
              <a:t>doi</a:t>
            </a:r>
            <a:r>
              <a:rPr lang="en-US" sz="1100" dirty="0"/>
              <a:t>: 10.1300/J106v13n03-02 </a:t>
            </a:r>
          </a:p>
          <a:p>
            <a:pPr indent="-457200"/>
            <a:r>
              <a:rPr lang="en-US" sz="1100" dirty="0" err="1"/>
              <a:t>Loesch</a:t>
            </a:r>
            <a:r>
              <a:rPr lang="en-US" sz="1100" dirty="0"/>
              <a:t>, M. F. (2010). Librarian as professor: A dynamic new role model.</a:t>
            </a:r>
            <a:r>
              <a:rPr lang="en-US" sz="1100" i="1" dirty="0"/>
              <a:t> Education Libraries, 33</a:t>
            </a:r>
            <a:r>
              <a:rPr lang="en-US" sz="1100" dirty="0"/>
              <a:t>(1), 31-37. </a:t>
            </a:r>
          </a:p>
          <a:p>
            <a:pPr marL="457200" indent="-914400"/>
            <a:r>
              <a:rPr lang="en-US" sz="1100" dirty="0" err="1"/>
              <a:t>Owusu-Ansah</a:t>
            </a:r>
            <a:r>
              <a:rPr lang="en-US" sz="1100" dirty="0"/>
              <a:t>, E. (2007). Beyond collaboration: Seeking greater scope and centrality for library instruction.</a:t>
            </a:r>
            <a:r>
              <a:rPr lang="en-US" sz="1100" i="1" dirty="0"/>
              <a:t> Portal: Libraries &amp; </a:t>
            </a:r>
            <a:r>
              <a:rPr lang="en-US" sz="1100" i="1" dirty="0" smtClean="0"/>
              <a:t>the </a:t>
            </a:r>
            <a:r>
              <a:rPr lang="en-US" sz="1100" i="1" dirty="0"/>
              <a:t>Academy, 7</a:t>
            </a:r>
            <a:r>
              <a:rPr lang="en-US" sz="1100" dirty="0"/>
              <a:t>(4), 415-429. 10.1353/pla.2007.0043 </a:t>
            </a:r>
          </a:p>
          <a:p>
            <a:pPr indent="-457200"/>
            <a:r>
              <a:rPr lang="en-US" sz="1100" dirty="0" err="1"/>
              <a:t>Partello</a:t>
            </a:r>
            <a:r>
              <a:rPr lang="en-US" sz="1100" dirty="0"/>
              <a:t>, P. (2005). Librarians in the classroom.</a:t>
            </a:r>
            <a:r>
              <a:rPr lang="en-US" sz="1100" i="1" dirty="0"/>
              <a:t> Reference Librarian, 43</a:t>
            </a:r>
            <a:r>
              <a:rPr lang="en-US" sz="1100" dirty="0"/>
              <a:t>(89), 107-120. </a:t>
            </a:r>
            <a:r>
              <a:rPr lang="en-US" sz="1100" dirty="0" err="1"/>
              <a:t>doi</a:t>
            </a:r>
            <a:r>
              <a:rPr lang="en-US" sz="1100" dirty="0"/>
              <a:t>: 10.1300/J120v43n89•08 </a:t>
            </a:r>
          </a:p>
          <a:p>
            <a:pPr marL="457200" indent="-914400"/>
            <a:r>
              <a:rPr lang="en-US" sz="1100" dirty="0" err="1"/>
              <a:t>Polger</a:t>
            </a:r>
            <a:r>
              <a:rPr lang="en-US" sz="1100" dirty="0"/>
              <a:t>, M. A., &amp; Okamoto, K. (2010). "Can't anyone be a teacher anyway?": Student perceptions of academic librarians as </a:t>
            </a:r>
            <a:r>
              <a:rPr lang="en-US" sz="1100" dirty="0" smtClean="0"/>
              <a:t>teachers</a:t>
            </a:r>
            <a:r>
              <a:rPr lang="en-US" sz="1100" dirty="0"/>
              <a:t>.</a:t>
            </a:r>
            <a:r>
              <a:rPr lang="en-US" sz="1100" i="1" dirty="0"/>
              <a:t> Library Philosophy &amp; Practice, 12</a:t>
            </a:r>
            <a:r>
              <a:rPr lang="en-US" sz="1100" dirty="0"/>
              <a:t>(2), 1-16. </a:t>
            </a:r>
            <a:endParaRPr lang="en-US" sz="1100" dirty="0" smtClean="0"/>
          </a:p>
          <a:p>
            <a:pPr marL="457200" indent="-914400"/>
            <a:r>
              <a:rPr lang="en-US" sz="1100" dirty="0" err="1" smtClean="0"/>
              <a:t>Salony</a:t>
            </a:r>
            <a:r>
              <a:rPr lang="en-US" sz="1100" dirty="0" smtClean="0"/>
              <a:t>, M. 1995. The history of bibliographic instruction: Changing trends from books to the electronic world. </a:t>
            </a:r>
            <a:r>
              <a:rPr lang="en-US" sz="1100" i="1" dirty="0" smtClean="0"/>
              <a:t>The Reference Librarian, 51/52,</a:t>
            </a:r>
            <a:r>
              <a:rPr lang="en-US" sz="1100" dirty="0" smtClean="0"/>
              <a:t> 31-51.</a:t>
            </a:r>
            <a:endParaRPr lang="en-US" sz="1100" dirty="0"/>
          </a:p>
          <a:p>
            <a:pPr marL="457200" indent="-914400"/>
            <a:r>
              <a:rPr lang="en-US" sz="1100" dirty="0" smtClean="0"/>
              <a:t>Wyss</a:t>
            </a:r>
            <a:r>
              <a:rPr lang="en-US" sz="1100" dirty="0"/>
              <a:t>, P. A. (2010). Library school faculty member perceptions regarding faculty status for academic librarians.</a:t>
            </a:r>
            <a:r>
              <a:rPr lang="en-US" sz="1100" i="1" dirty="0"/>
              <a:t> College &amp; </a:t>
            </a:r>
            <a:r>
              <a:rPr lang="en-US" sz="1100" i="1" dirty="0" smtClean="0"/>
              <a:t>Research </a:t>
            </a:r>
            <a:r>
              <a:rPr lang="en-US" sz="1100" i="1" dirty="0"/>
              <a:t>Libraries, 71</a:t>
            </a:r>
            <a:r>
              <a:rPr lang="en-US" sz="1100" dirty="0"/>
              <a:t>(4), 375-388.</a:t>
            </a:r>
          </a:p>
        </p:txBody>
      </p:sp>
    </p:spTree>
    <p:extLst>
      <p:ext uri="{BB962C8B-B14F-4D97-AF65-F5344CB8AC3E}">
        <p14:creationId xmlns:p14="http://schemas.microsoft.com/office/powerpoint/2010/main" val="16426338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Librarians as Researchers</a:t>
            </a:r>
            <a:endParaRPr lang="en-US" dirty="0"/>
          </a:p>
        </p:txBody>
      </p:sp>
      <p:sp>
        <p:nvSpPr>
          <p:cNvPr id="6" name="Subtitle 5"/>
          <p:cNvSpPr>
            <a:spLocks noGrp="1"/>
          </p:cNvSpPr>
          <p:nvPr>
            <p:ph type="subTitle" idx="1"/>
          </p:nvPr>
        </p:nvSpPr>
        <p:spPr/>
        <p:txBody>
          <a:bodyPr/>
          <a:lstStyle/>
          <a:p>
            <a:r>
              <a:rPr lang="en-US" dirty="0" smtClean="0"/>
              <a:t>As academics and on the job</a:t>
            </a:r>
            <a:endParaRPr lang="en-US" dirty="0"/>
          </a:p>
        </p:txBody>
      </p:sp>
      <p:sp>
        <p:nvSpPr>
          <p:cNvPr id="3" name="Footer Placeholder 2"/>
          <p:cNvSpPr>
            <a:spLocks noGrp="1"/>
          </p:cNvSpPr>
          <p:nvPr>
            <p:ph type="ftr" sz="quarter" idx="11"/>
          </p:nvPr>
        </p:nvSpPr>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Tree>
    <p:extLst>
      <p:ext uri="{BB962C8B-B14F-4D97-AF65-F5344CB8AC3E}">
        <p14:creationId xmlns:p14="http://schemas.microsoft.com/office/powerpoint/2010/main" val="30313264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Screen shot 2012-10-17 at 3.04.57 PM.png"/>
          <p:cNvPicPr>
            <a:picLocks noGrp="1" noChangeAspect="1"/>
          </p:cNvPicPr>
          <p:nvPr>
            <p:ph idx="1"/>
          </p:nvPr>
        </p:nvPicPr>
        <p:blipFill>
          <a:blip r:embed="rId3" cstate="print">
            <a:alphaModFix/>
            <a:extLst>
              <a:ext uri="{28A0092B-C50C-407E-A947-70E740481C1C}">
                <a14:useLocalDpi xmlns:a14="http://schemas.microsoft.com/office/drawing/2010/main" val="0"/>
              </a:ext>
            </a:extLst>
          </a:blip>
          <a:srcRect l="-10285" r="-10285"/>
          <a:stretch>
            <a:fillRect/>
          </a:stretch>
        </p:blipFill>
        <p:spPr>
          <a:xfrm>
            <a:off x="685800" y="1252538"/>
            <a:ext cx="8229600" cy="4843462"/>
          </a:xfrm>
        </p:spPr>
      </p:pic>
      <p:sp>
        <p:nvSpPr>
          <p:cNvPr id="3" name="Footer Placeholder 2"/>
          <p:cNvSpPr>
            <a:spLocks noGrp="1"/>
          </p:cNvSpPr>
          <p:nvPr>
            <p:ph type="ftr" sz="quarter" idx="11"/>
          </p:nvPr>
        </p:nvSpPr>
        <p:spPr>
          <a:xfrm>
            <a:off x="3581400" y="6407944"/>
            <a:ext cx="3149353" cy="365125"/>
          </a:xfrm>
        </p:spPr>
        <p:txBody>
          <a:bodyPr/>
          <a:lstStyle/>
          <a:p>
            <a:pPr>
              <a:defRPr/>
            </a:pPr>
            <a:r>
              <a:rPr lang="en-CA" dirty="0" smtClean="0"/>
              <a:t>CAUT Librarians Conference  </a:t>
            </a:r>
          </a:p>
          <a:p>
            <a:pPr>
              <a:defRPr/>
            </a:pPr>
            <a:r>
              <a:rPr lang="en-CA" dirty="0" smtClean="0"/>
              <a:t>Shaping the Future of Academic Librarianship  </a:t>
            </a:r>
          </a:p>
          <a:p>
            <a:pPr>
              <a:defRPr/>
            </a:pPr>
            <a:r>
              <a:rPr lang="en-CA" dirty="0" smtClean="0"/>
              <a:t>26-27 October 2012</a:t>
            </a:r>
            <a:endParaRPr lang="en-US" dirty="0"/>
          </a:p>
        </p:txBody>
      </p:sp>
      <p:sp>
        <p:nvSpPr>
          <p:cNvPr id="4" name="Title 3"/>
          <p:cNvSpPr>
            <a:spLocks noGrp="1"/>
          </p:cNvSpPr>
          <p:nvPr>
            <p:ph type="title"/>
          </p:nvPr>
        </p:nvSpPr>
        <p:spPr/>
        <p:txBody>
          <a:bodyPr>
            <a:normAutofit fontScale="90000"/>
          </a:bodyPr>
          <a:lstStyle/>
          <a:p>
            <a:r>
              <a:rPr lang="en-US" dirty="0" smtClean="0"/>
              <a:t>Model Clause on the Scholarly Activities of Academic Librarians</a:t>
            </a:r>
            <a:endParaRPr lang="en-US" dirty="0"/>
          </a:p>
        </p:txBody>
      </p:sp>
    </p:spTree>
    <p:extLst>
      <p:ext uri="{BB962C8B-B14F-4D97-AF65-F5344CB8AC3E}">
        <p14:creationId xmlns:p14="http://schemas.microsoft.com/office/powerpoint/2010/main" val="18174738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1"/>
          </p:nvPr>
        </p:nvSpPr>
        <p:spPr>
          <a:xfrm>
            <a:off x="3733801" y="6400800"/>
            <a:ext cx="2997200" cy="373063"/>
          </a:xfrm>
        </p:spPr>
        <p:txBody>
          <a:bodyPr/>
          <a:lstStyle/>
          <a:p>
            <a:r>
              <a:rPr lang="en-US" dirty="0" smtClean="0"/>
              <a:t>CAUT Librarians Conference </a:t>
            </a:r>
          </a:p>
          <a:p>
            <a:r>
              <a:rPr lang="en-CA" dirty="0" smtClean="0"/>
              <a:t>Shaping the Future of Academic Librarianship </a:t>
            </a:r>
          </a:p>
          <a:p>
            <a:r>
              <a:rPr lang="en-US" dirty="0" smtClean="0"/>
              <a:t>26-27 October 2012</a:t>
            </a:r>
            <a:endParaRPr lang="en-US" dirty="0"/>
          </a:p>
        </p:txBody>
      </p:sp>
      <p:graphicFrame>
        <p:nvGraphicFramePr>
          <p:cNvPr id="16463" name="Group 79"/>
          <p:cNvGraphicFramePr>
            <a:graphicFrameLocks noGrp="1"/>
          </p:cNvGraphicFramePr>
          <p:nvPr>
            <p:ph type="pic" idx="4294967295"/>
            <p:extLst>
              <p:ext uri="{D42A27DB-BD31-4B8C-83A1-F6EECF244321}">
                <p14:modId xmlns:p14="http://schemas.microsoft.com/office/powerpoint/2010/main" val="4122724588"/>
              </p:ext>
            </p:extLst>
          </p:nvPr>
        </p:nvGraphicFramePr>
        <p:xfrm>
          <a:off x="227699" y="1752600"/>
          <a:ext cx="8714743" cy="3203256"/>
        </p:xfrm>
        <a:graphic>
          <a:graphicData uri="http://schemas.openxmlformats.org/drawingml/2006/table">
            <a:tbl>
              <a:tblPr/>
              <a:tblGrid>
                <a:gridCol w="3201301"/>
                <a:gridCol w="1333500"/>
                <a:gridCol w="1333500"/>
                <a:gridCol w="1423221"/>
                <a:gridCol w="1423221"/>
              </a:tblGrid>
              <a:tr h="4079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Lucida Sans Unicode" pitchFamily="34" charset="0"/>
                        </a:rPr>
                        <a:t>Terms of employment</a:t>
                      </a:r>
                      <a:br>
                        <a:rPr kumimoji="0" lang="en-US" sz="1800" b="1" i="0" u="none" strike="noStrike" cap="none" normalizeH="0" baseline="0" dirty="0" smtClean="0">
                          <a:ln>
                            <a:noFill/>
                          </a:ln>
                          <a:solidFill>
                            <a:srgbClr val="FFFFFF"/>
                          </a:solidFill>
                          <a:effectLst/>
                          <a:latin typeface="Lucida Sans Unicode" pitchFamily="34" charset="0"/>
                        </a:rPr>
                      </a:br>
                      <a:r>
                        <a:rPr kumimoji="0" lang="en-US" sz="1800" b="1" i="0" u="none" strike="noStrike" cap="none" normalizeH="0" baseline="0" dirty="0" smtClean="0">
                          <a:ln>
                            <a:noFill/>
                          </a:ln>
                          <a:solidFill>
                            <a:srgbClr val="FFFFFF"/>
                          </a:solidFill>
                          <a:effectLst/>
                          <a:latin typeface="Lucida Sans Unicode" pitchFamily="34" charset="0"/>
                        </a:rPr>
                        <a:t>Workload includes: </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Lucida Sans Unicode" pitchFamily="34" charset="0"/>
                        </a:rPr>
                        <a:t>Universities </a:t>
                      </a:r>
                      <a:br>
                        <a:rPr kumimoji="0" lang="en-US" sz="1800" b="1" i="0" u="none" strike="noStrike" cap="none" normalizeH="0" baseline="0" dirty="0" smtClean="0">
                          <a:ln>
                            <a:noFill/>
                          </a:ln>
                          <a:solidFill>
                            <a:srgbClr val="FFFFFF"/>
                          </a:solidFill>
                          <a:effectLst/>
                          <a:latin typeface="Lucida Sans Unicode" pitchFamily="34" charset="0"/>
                        </a:rPr>
                      </a:br>
                      <a:r>
                        <a:rPr kumimoji="0" lang="en-US" sz="1800" b="1" i="0" u="none" strike="noStrike" cap="none" normalizeH="0" baseline="0" dirty="0" smtClean="0">
                          <a:ln>
                            <a:noFill/>
                          </a:ln>
                          <a:solidFill>
                            <a:srgbClr val="FFFFFF"/>
                          </a:solidFill>
                          <a:effectLst/>
                          <a:latin typeface="Lucida Sans Unicode" pitchFamily="34" charset="0"/>
                        </a:rPr>
                        <a:t>2012¹ </a:t>
                      </a:r>
                      <a:r>
                        <a:rPr kumimoji="0" lang="en-US" sz="1400" b="1" i="0" u="none" strike="noStrike" cap="none" normalizeH="0" baseline="0" dirty="0" smtClean="0">
                          <a:ln>
                            <a:noFill/>
                          </a:ln>
                          <a:solidFill>
                            <a:srgbClr val="FFFFFF"/>
                          </a:solidFill>
                          <a:effectLst/>
                          <a:latin typeface="Lucida Sans Unicode" pitchFamily="34" charset="0"/>
                        </a:rPr>
                        <a:t>           </a:t>
                      </a:r>
                      <a:r>
                        <a:rPr kumimoji="0" lang="en-US" sz="1800" b="1" i="0" u="none" strike="noStrike" cap="none" normalizeH="0" baseline="0" dirty="0" smtClean="0">
                          <a:ln>
                            <a:noFill/>
                          </a:ln>
                          <a:solidFill>
                            <a:srgbClr val="FFFFFF"/>
                          </a:solidFill>
                          <a:effectLst/>
                          <a:latin typeface="Lucida Sans Unicode" pitchFamily="34" charset="0"/>
                        </a:rPr>
                        <a:t>2004² </a:t>
                      </a:r>
                      <a:endParaRPr kumimoji="0" lang="en-US" sz="1400" b="1" i="0" u="none" strike="noStrike" cap="none" normalizeH="0" baseline="0" dirty="0" smtClean="0">
                        <a:ln>
                          <a:noFill/>
                        </a:ln>
                        <a:solidFill>
                          <a:srgbClr val="FFFFFF"/>
                        </a:solidFill>
                        <a:effectLst/>
                        <a:latin typeface="Lucida Sans Unicode" pitchFamily="34" charset="0"/>
                      </a:endParaRP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Lucida Sans Unicode" pitchFamily="34" charset="0"/>
                      </a:endParaRP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cap="none" normalizeH="0" baseline="0" dirty="0" smtClean="0">
                          <a:ln>
                            <a:noFill/>
                          </a:ln>
                          <a:solidFill>
                            <a:srgbClr val="FFFFFF"/>
                          </a:solidFill>
                          <a:effectLst/>
                          <a:latin typeface="Lucida Sans Unicode" pitchFamily="34" charset="0"/>
                        </a:rPr>
                        <a:t>Colleges </a:t>
                      </a:r>
                      <a:br>
                        <a:rPr kumimoji="0" lang="en-US" sz="1800" b="1" i="0" u="none" strike="noStrike" cap="none" normalizeH="0" baseline="0" dirty="0" smtClean="0">
                          <a:ln>
                            <a:noFill/>
                          </a:ln>
                          <a:solidFill>
                            <a:srgbClr val="FFFFFF"/>
                          </a:solidFill>
                          <a:effectLst/>
                          <a:latin typeface="Lucida Sans Unicode" pitchFamily="34" charset="0"/>
                        </a:rPr>
                      </a:br>
                      <a:r>
                        <a:rPr kumimoji="0" lang="en-US" sz="1800" b="1" i="0" u="none" strike="noStrike" cap="none" normalizeH="0" baseline="0" dirty="0" smtClean="0">
                          <a:ln>
                            <a:noFill/>
                          </a:ln>
                          <a:solidFill>
                            <a:srgbClr val="FFFFFF"/>
                          </a:solidFill>
                          <a:effectLst/>
                          <a:latin typeface="Lucida Sans Unicode" pitchFamily="34" charset="0"/>
                        </a:rPr>
                        <a:t>2012³ </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CA"/>
                    </a:p>
                  </a:txBody>
                  <a:tcPr/>
                </a:tc>
              </a:tr>
              <a:tr h="65532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Lucida Sans Unicode" pitchFamily="34" charset="0"/>
                        </a:rPr>
                        <a:t>Professional Practice</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Lucida Sans Unicode" pitchFamily="34" charset="0"/>
                        </a:rPr>
                        <a:t>93%</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Lucida Sans Unicode" pitchFamily="34" charset="0"/>
                      </a:endParaRP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Lucida Sans Unicode" pitchFamily="34" charset="0"/>
                        </a:rPr>
                        <a:t>42%</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Lucida Sans Unicode" pitchFamily="34" charset="0"/>
                      </a:endParaRP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r>
              <a:tr h="66907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Lucida Sans Unicode" pitchFamily="34" charset="0"/>
                        </a:rPr>
                        <a:t>Scholarly Activities</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Lucida Sans Unicode" pitchFamily="34" charset="0"/>
                        </a:rPr>
                        <a:t>79%</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Lucida Sans Unicode" pitchFamily="34" charset="0"/>
                        </a:rPr>
                        <a:t>       74%</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Lucida Sans Unicode" pitchFamily="34" charset="0"/>
                        </a:rPr>
                        <a:t>31%</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Lucida Sans Unicode" pitchFamily="34" charset="0"/>
                      </a:endParaRP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672042">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Lucida Sans Unicode" pitchFamily="34" charset="0"/>
                        </a:rPr>
                        <a:t>Academic Service</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Lucida Sans Unicode" pitchFamily="34" charset="0"/>
                        </a:rPr>
                        <a:t>89%</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Lucida Sans Unicode" pitchFamily="34" charset="0"/>
                      </a:endParaRP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Lucida Sans Unicode" pitchFamily="34" charset="0"/>
                        </a:rPr>
                        <a:t>57%</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Lucida Sans Unicode" pitchFamily="34" charset="0"/>
                      </a:endParaRP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r>
              <a:tr h="566736">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Lucida Sans Unicode" pitchFamily="34" charset="0"/>
                      </a:endParaRP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cap="none" normalizeH="0" baseline="0" dirty="0" smtClean="0">
                        <a:ln>
                          <a:noFill/>
                        </a:ln>
                        <a:solidFill>
                          <a:srgbClr val="000000"/>
                        </a:solidFill>
                        <a:effectLst/>
                        <a:latin typeface="Lucida Sans Unicode" pitchFamily="34" charset="0"/>
                      </a:endParaRP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Lucida Sans Unicode" pitchFamily="34" charset="0"/>
                      </a:endParaRP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Lucida Sans Unicode" pitchFamily="34" charset="0"/>
                      </a:endParaRP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Lucida Sans Unicode" pitchFamily="34" charset="0"/>
                      </a:endParaRP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
        <p:nvSpPr>
          <p:cNvPr id="3" name="Title 2"/>
          <p:cNvSpPr>
            <a:spLocks noGrp="1"/>
          </p:cNvSpPr>
          <p:nvPr>
            <p:ph type="title" idx="4294967295"/>
          </p:nvPr>
        </p:nvSpPr>
        <p:spPr>
          <a:xfrm>
            <a:off x="2286000" y="5257800"/>
            <a:ext cx="6686797" cy="762000"/>
          </a:xfrm>
        </p:spPr>
        <p:txBody>
          <a:bodyPr anchor="t">
            <a:normAutofit fontScale="90000"/>
            <a:sp3d prstMaterial="softEdge"/>
          </a:bodyPr>
          <a:lstStyle/>
          <a:p>
            <a:pPr algn="r">
              <a:defRPr/>
            </a:pPr>
            <a:r>
              <a:rPr lang="en-US" sz="1500" b="0" kern="1200" dirty="0" smtClean="0">
                <a:solidFill>
                  <a:schemeClr val="tx1"/>
                </a:solidFill>
                <a:effectLst/>
                <a:latin typeface="+mj-lt"/>
                <a:ea typeface="+mj-ea"/>
                <a:cs typeface="+mj-cs"/>
              </a:rPr>
              <a:t>¹Preliminary data </a:t>
            </a:r>
            <a:r>
              <a:rPr lang="en-US" sz="1500" b="0" kern="1200" dirty="0">
                <a:solidFill>
                  <a:schemeClr val="tx1"/>
                </a:solidFill>
                <a:effectLst/>
                <a:latin typeface="+mj-lt"/>
                <a:ea typeface="+mj-ea"/>
                <a:cs typeface="+mj-cs"/>
              </a:rPr>
              <a:t>from </a:t>
            </a:r>
            <a:r>
              <a:rPr lang="en-US" sz="1500" b="0" kern="1200" dirty="0" smtClean="0">
                <a:solidFill>
                  <a:schemeClr val="tx1"/>
                </a:solidFill>
                <a:effectLst/>
                <a:latin typeface="+mj-lt"/>
                <a:ea typeface="+mj-ea"/>
                <a:cs typeface="+mj-cs"/>
              </a:rPr>
              <a:t>2012 CAUT Librarian </a:t>
            </a:r>
            <a:r>
              <a:rPr lang="en-US" sz="1500" b="0" kern="1200" dirty="0">
                <a:solidFill>
                  <a:schemeClr val="tx1"/>
                </a:solidFill>
                <a:effectLst/>
                <a:latin typeface="+mj-lt"/>
                <a:ea typeface="+mj-ea"/>
                <a:cs typeface="+mj-cs"/>
              </a:rPr>
              <a:t>Salary </a:t>
            </a:r>
            <a:r>
              <a:rPr lang="en-US" sz="1500" b="0" kern="1200" dirty="0" smtClean="0">
                <a:solidFill>
                  <a:schemeClr val="tx1"/>
                </a:solidFill>
                <a:effectLst/>
                <a:latin typeface="+mj-lt"/>
                <a:ea typeface="+mj-ea"/>
                <a:cs typeface="+mj-cs"/>
              </a:rPr>
              <a:t>Survey (61 responses)</a:t>
            </a:r>
            <a:r>
              <a:rPr lang="en-US" sz="1500" b="0" kern="1200" dirty="0">
                <a:solidFill>
                  <a:schemeClr val="tx1"/>
                </a:solidFill>
                <a:effectLst>
                  <a:outerShdw blurRad="50800" dist="25000" dir="5400000" algn="t" rotWithShape="0">
                    <a:prstClr val="black">
                      <a:alpha val="45000"/>
                    </a:prstClr>
                  </a:outerShdw>
                </a:effectLst>
                <a:latin typeface="+mj-lt"/>
                <a:ea typeface="+mj-ea"/>
                <a:cs typeface="+mj-cs"/>
              </a:rPr>
              <a:t/>
            </a:r>
            <a:br>
              <a:rPr lang="en-US" sz="1500" b="0" kern="1200" dirty="0">
                <a:solidFill>
                  <a:schemeClr val="tx1"/>
                </a:solidFill>
                <a:effectLst>
                  <a:outerShdw blurRad="50800" dist="25000" dir="5400000" algn="t" rotWithShape="0">
                    <a:prstClr val="black">
                      <a:alpha val="45000"/>
                    </a:prstClr>
                  </a:outerShdw>
                </a:effectLst>
                <a:latin typeface="+mj-lt"/>
                <a:ea typeface="+mj-ea"/>
                <a:cs typeface="+mj-cs"/>
              </a:rPr>
            </a:br>
            <a:r>
              <a:rPr lang="en-US" sz="1500" b="0" kern="1200" dirty="0" smtClean="0">
                <a:solidFill>
                  <a:schemeClr val="tx1"/>
                </a:solidFill>
                <a:effectLst>
                  <a:outerShdw blurRad="50800" dist="25000" dir="5400000" algn="t" rotWithShape="0">
                    <a:prstClr val="black">
                      <a:alpha val="45000"/>
                    </a:prstClr>
                  </a:outerShdw>
                </a:effectLst>
                <a:latin typeface="+mj-lt"/>
                <a:ea typeface="+mj-ea"/>
                <a:cs typeface="+mj-cs"/>
              </a:rPr>
              <a:t>²</a:t>
            </a:r>
            <a:r>
              <a:rPr lang="en-US" sz="1500" b="0" dirty="0" smtClean="0">
                <a:solidFill>
                  <a:schemeClr val="tx1"/>
                </a:solidFill>
                <a:effectLst>
                  <a:outerShdw blurRad="50800" dist="25000" dir="5400000" algn="t" rotWithShape="0">
                    <a:prstClr val="black">
                      <a:alpha val="45000"/>
                    </a:prstClr>
                  </a:outerShdw>
                </a:effectLst>
              </a:rPr>
              <a:t>D</a:t>
            </a:r>
            <a:r>
              <a:rPr lang="en-US" sz="1500" b="0" dirty="0" smtClean="0">
                <a:solidFill>
                  <a:schemeClr val="tx1"/>
                </a:solidFill>
                <a:effectLst/>
              </a:rPr>
              <a:t>ata </a:t>
            </a:r>
            <a:r>
              <a:rPr lang="en-US" sz="1500" b="0" dirty="0">
                <a:solidFill>
                  <a:schemeClr val="tx1"/>
                </a:solidFill>
                <a:effectLst/>
              </a:rPr>
              <a:t>from </a:t>
            </a:r>
            <a:r>
              <a:rPr lang="en-US" sz="1500" b="0" dirty="0" smtClean="0">
                <a:solidFill>
                  <a:schemeClr val="tx1"/>
                </a:solidFill>
                <a:effectLst/>
              </a:rPr>
              <a:t>2004 </a:t>
            </a:r>
            <a:r>
              <a:rPr lang="en-US" sz="1500" b="0" dirty="0">
                <a:solidFill>
                  <a:schemeClr val="tx1"/>
                </a:solidFill>
                <a:effectLst/>
              </a:rPr>
              <a:t>CAUT Librarian Salary Survey </a:t>
            </a:r>
            <a:r>
              <a:rPr lang="en-US" sz="1500" b="0" dirty="0" smtClean="0">
                <a:solidFill>
                  <a:schemeClr val="tx1"/>
                </a:solidFill>
                <a:effectLst/>
              </a:rPr>
              <a:t>(47 </a:t>
            </a:r>
            <a:r>
              <a:rPr lang="en-US" sz="1500" b="0" dirty="0">
                <a:solidFill>
                  <a:schemeClr val="tx1"/>
                </a:solidFill>
                <a:effectLst/>
              </a:rPr>
              <a:t>responses)</a:t>
            </a:r>
            <a:r>
              <a:rPr lang="en-US" sz="1500" b="0" dirty="0">
                <a:solidFill>
                  <a:schemeClr val="tx1"/>
                </a:solidFill>
                <a:effectLst>
                  <a:outerShdw blurRad="50800" dist="25000" dir="5400000" algn="t" rotWithShape="0">
                    <a:prstClr val="black">
                      <a:alpha val="45000"/>
                    </a:prstClr>
                  </a:outerShdw>
                </a:effectLst>
              </a:rPr>
              <a:t/>
            </a:r>
            <a:br>
              <a:rPr lang="en-US" sz="1500" b="0" dirty="0">
                <a:solidFill>
                  <a:schemeClr val="tx1"/>
                </a:solidFill>
                <a:effectLst>
                  <a:outerShdw blurRad="50800" dist="25000" dir="5400000" algn="t" rotWithShape="0">
                    <a:prstClr val="black">
                      <a:alpha val="45000"/>
                    </a:prstClr>
                  </a:outerShdw>
                </a:effectLst>
              </a:rPr>
            </a:br>
            <a:r>
              <a:rPr lang="en-US" sz="1500" b="0" dirty="0" smtClean="0">
                <a:solidFill>
                  <a:schemeClr val="tx1"/>
                </a:solidFill>
                <a:effectLst>
                  <a:outerShdw blurRad="50800" dist="25000" dir="5400000" algn="t" rotWithShape="0">
                    <a:prstClr val="black">
                      <a:alpha val="45000"/>
                    </a:prstClr>
                  </a:outerShdw>
                </a:effectLst>
              </a:rPr>
              <a:t>³</a:t>
            </a:r>
            <a:r>
              <a:rPr lang="en-US" sz="1500" b="0" dirty="0" smtClean="0">
                <a:solidFill>
                  <a:schemeClr val="tx1"/>
                </a:solidFill>
                <a:effectLst/>
              </a:rPr>
              <a:t>Preliminary </a:t>
            </a:r>
            <a:r>
              <a:rPr lang="en-US" sz="1500" b="0" dirty="0">
                <a:solidFill>
                  <a:schemeClr val="tx1"/>
                </a:solidFill>
                <a:effectLst/>
              </a:rPr>
              <a:t>data from 2012 CAUT Librarian Salary Survey (29 responses)</a:t>
            </a:r>
            <a:r>
              <a:rPr lang="en-US" sz="1500" b="0" dirty="0">
                <a:solidFill>
                  <a:schemeClr val="tx1"/>
                </a:solidFill>
                <a:effectLst>
                  <a:outerShdw blurRad="50800" dist="25000" dir="5400000" algn="t" rotWithShape="0">
                    <a:prstClr val="black">
                      <a:alpha val="45000"/>
                    </a:prstClr>
                  </a:outerShdw>
                </a:effectLst>
              </a:rPr>
              <a:t/>
            </a:r>
            <a:br>
              <a:rPr lang="en-US" sz="1500" b="0" dirty="0">
                <a:solidFill>
                  <a:schemeClr val="tx1"/>
                </a:solidFill>
                <a:effectLst>
                  <a:outerShdw blurRad="50800" dist="25000" dir="5400000" algn="t" rotWithShape="0">
                    <a:prstClr val="black">
                      <a:alpha val="45000"/>
                    </a:prstClr>
                  </a:outerShdw>
                </a:effectLst>
              </a:rPr>
            </a:br>
            <a:endParaRPr lang="en-US" sz="1500" b="0" kern="1200" dirty="0">
              <a:solidFill>
                <a:schemeClr val="tx1"/>
              </a:solidFill>
              <a:effectLst>
                <a:outerShdw blurRad="50800" dist="25000" dir="5400000" algn="t" rotWithShape="0">
                  <a:prstClr val="black">
                    <a:alpha val="45000"/>
                  </a:prstClr>
                </a:outerShdw>
              </a:effectLst>
              <a:latin typeface="+mj-lt"/>
              <a:ea typeface="+mj-ea"/>
              <a:cs typeface="+mj-cs"/>
            </a:endParaRPr>
          </a:p>
        </p:txBody>
      </p:sp>
      <p:sp>
        <p:nvSpPr>
          <p:cNvPr id="16418" name="Rectangle 6"/>
          <p:cNvSpPr>
            <a:spLocks noChangeArrowheads="1"/>
          </p:cNvSpPr>
          <p:nvPr/>
        </p:nvSpPr>
        <p:spPr bwMode="auto">
          <a:xfrm>
            <a:off x="152400" y="381000"/>
            <a:ext cx="8839200" cy="1046440"/>
          </a:xfrm>
          <a:prstGeom prst="rect">
            <a:avLst/>
          </a:prstGeom>
          <a:noFill/>
          <a:ln w="9525">
            <a:noFill/>
            <a:miter lim="800000"/>
            <a:headEnd/>
            <a:tailEnd/>
          </a:ln>
        </p:spPr>
        <p:txBody>
          <a:bodyPr wrap="square">
            <a:spAutoFit/>
          </a:bodyPr>
          <a:lstStyle/>
          <a:p>
            <a:pPr algn="ctr"/>
            <a:r>
              <a:rPr lang="en-US" sz="3100" b="1" dirty="0" smtClean="0">
                <a:solidFill>
                  <a:schemeClr val="tx2"/>
                </a:solidFill>
                <a:latin typeface="+mj-lt"/>
              </a:rPr>
              <a:t>Academic </a:t>
            </a:r>
            <a:r>
              <a:rPr lang="en-US" sz="3100" b="1" dirty="0">
                <a:solidFill>
                  <a:schemeClr val="tx2"/>
                </a:solidFill>
                <a:latin typeface="+mj-lt"/>
              </a:rPr>
              <a:t>l</a:t>
            </a:r>
            <a:r>
              <a:rPr lang="en-US" sz="3100" b="1" dirty="0" smtClean="0">
                <a:solidFill>
                  <a:schemeClr val="tx2"/>
                </a:solidFill>
                <a:latin typeface="+mj-lt"/>
              </a:rPr>
              <a:t>ibrarian </a:t>
            </a:r>
          </a:p>
          <a:p>
            <a:pPr algn="ctr"/>
            <a:r>
              <a:rPr lang="en-US" sz="3100" b="1" dirty="0">
                <a:solidFill>
                  <a:schemeClr val="tx2"/>
                </a:solidFill>
                <a:latin typeface="+mj-lt"/>
              </a:rPr>
              <a:t>w</a:t>
            </a:r>
            <a:r>
              <a:rPr lang="en-US" sz="3100" b="1" dirty="0" smtClean="0">
                <a:solidFill>
                  <a:schemeClr val="tx2"/>
                </a:solidFill>
                <a:latin typeface="+mj-lt"/>
              </a:rPr>
              <a:t>orkload responsibilities</a:t>
            </a:r>
            <a:endParaRPr lang="en-US" sz="3100" b="1" dirty="0">
              <a:solidFill>
                <a:schemeClr val="tx2"/>
              </a:solidFill>
              <a:latin typeface="+mj-lt"/>
            </a:endParaRPr>
          </a:p>
        </p:txBody>
      </p:sp>
      <p:sp>
        <p:nvSpPr>
          <p:cNvPr id="2" name="Right Brace 1"/>
          <p:cNvSpPr/>
          <p:nvPr/>
        </p:nvSpPr>
        <p:spPr>
          <a:xfrm>
            <a:off x="4876800" y="2667000"/>
            <a:ext cx="533400" cy="13716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Tree>
    <p:extLst>
      <p:ext uri="{BB962C8B-B14F-4D97-AF65-F5344CB8AC3E}">
        <p14:creationId xmlns:p14="http://schemas.microsoft.com/office/powerpoint/2010/main" val="37042058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3962400" y="6407944"/>
            <a:ext cx="2768353" cy="365125"/>
          </a:xfrm>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
        <p:nvSpPr>
          <p:cNvPr id="4" name="Title 3"/>
          <p:cNvSpPr>
            <a:spLocks noGrp="1"/>
          </p:cNvSpPr>
          <p:nvPr>
            <p:ph type="title"/>
          </p:nvPr>
        </p:nvSpPr>
        <p:spPr/>
        <p:txBody>
          <a:bodyPr>
            <a:normAutofit fontScale="90000"/>
          </a:bodyPr>
          <a:lstStyle/>
          <a:p>
            <a:r>
              <a:rPr lang="en-US" dirty="0" smtClean="0"/>
              <a:t>Model Clause on the Scholarly Activities of Academic Librarians</a:t>
            </a:r>
            <a:endParaRPr lang="en-US" dirty="0"/>
          </a:p>
        </p:txBody>
      </p:sp>
      <p:sp>
        <p:nvSpPr>
          <p:cNvPr id="2" name="Content Placeholder 1"/>
          <p:cNvSpPr>
            <a:spLocks noGrp="1"/>
          </p:cNvSpPr>
          <p:nvPr>
            <p:ph idx="1"/>
          </p:nvPr>
        </p:nvSpPr>
        <p:spPr/>
        <p:txBody>
          <a:bodyPr/>
          <a:lstStyle/>
          <a:p>
            <a:r>
              <a:rPr lang="en-US" sz="2800" dirty="0" smtClean="0"/>
              <a:t>The pursuit of research, study, educational and other scholarly activities shall constitute a normal component of a librarian’s workload</a:t>
            </a:r>
          </a:p>
          <a:p>
            <a:r>
              <a:rPr lang="en-US" sz="2800" dirty="0" smtClean="0"/>
              <a:t>A librarian shall have the right to devote up to 40% of normal workload to the pursuit of research, study, educational and other scholarly activities</a:t>
            </a:r>
          </a:p>
          <a:p>
            <a:endParaRPr lang="en-US" dirty="0"/>
          </a:p>
        </p:txBody>
      </p:sp>
    </p:spTree>
    <p:extLst>
      <p:ext uri="{BB962C8B-B14F-4D97-AF65-F5344CB8AC3E}">
        <p14:creationId xmlns:p14="http://schemas.microsoft.com/office/powerpoint/2010/main" val="12242494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3657600" y="6407944"/>
            <a:ext cx="3073153" cy="365125"/>
          </a:xfrm>
        </p:spPr>
        <p:txBody>
          <a:bodyPr/>
          <a:lstStyle/>
          <a:p>
            <a:pPr>
              <a:defRPr/>
            </a:pPr>
            <a:r>
              <a:rPr lang="en-CA" dirty="0" smtClean="0"/>
              <a:t>CAUT Librarians Conference  </a:t>
            </a:r>
          </a:p>
          <a:p>
            <a:pPr>
              <a:defRPr/>
            </a:pPr>
            <a:r>
              <a:rPr lang="en-CA" dirty="0" smtClean="0"/>
              <a:t>Shaping the Future of Academic Librarianship  </a:t>
            </a:r>
          </a:p>
          <a:p>
            <a:pPr>
              <a:defRPr/>
            </a:pPr>
            <a:r>
              <a:rPr lang="en-CA" dirty="0" smtClean="0"/>
              <a:t>26-27 October 2012</a:t>
            </a:r>
            <a:endParaRPr lang="en-US" dirty="0"/>
          </a:p>
        </p:txBody>
      </p:sp>
      <p:sp>
        <p:nvSpPr>
          <p:cNvPr id="4" name="Title 3"/>
          <p:cNvSpPr>
            <a:spLocks noGrp="1"/>
          </p:cNvSpPr>
          <p:nvPr>
            <p:ph type="title"/>
          </p:nvPr>
        </p:nvSpPr>
        <p:spPr/>
        <p:txBody>
          <a:bodyPr>
            <a:normAutofit fontScale="90000"/>
          </a:bodyPr>
          <a:lstStyle/>
          <a:p>
            <a:r>
              <a:rPr lang="en-US" dirty="0" smtClean="0"/>
              <a:t>Model Clause on the Scholarly Activities of Academic Librarians</a:t>
            </a:r>
            <a:endParaRPr lang="en-US" dirty="0"/>
          </a:p>
        </p:txBody>
      </p:sp>
      <p:sp>
        <p:nvSpPr>
          <p:cNvPr id="2" name="Content Placeholder 1"/>
          <p:cNvSpPr>
            <a:spLocks noGrp="1"/>
          </p:cNvSpPr>
          <p:nvPr>
            <p:ph idx="1"/>
          </p:nvPr>
        </p:nvSpPr>
        <p:spPr/>
        <p:txBody>
          <a:bodyPr/>
          <a:lstStyle/>
          <a:p>
            <a:r>
              <a:rPr lang="en-US" sz="2800" dirty="0"/>
              <a:t>The scheduled duties of librarians shall be arranged so that there is regular and sufficient uninterrupted time </a:t>
            </a:r>
            <a:r>
              <a:rPr lang="en-US" sz="2800" dirty="0" smtClean="0"/>
              <a:t>for the pursuit of research, study, educational and other scholarly activities</a:t>
            </a:r>
            <a:endParaRPr lang="en-US" sz="2800" dirty="0"/>
          </a:p>
          <a:p>
            <a:r>
              <a:rPr lang="en-US" sz="2800" dirty="0" smtClean="0"/>
              <a:t>Research, study, educational and other scholarly activities performed by a librarian shall be considered in the librarians performance appraisal, promotion or tenure evaluation</a:t>
            </a:r>
          </a:p>
          <a:p>
            <a:endParaRPr lang="en-US" dirty="0"/>
          </a:p>
        </p:txBody>
      </p:sp>
    </p:spTree>
    <p:extLst>
      <p:ext uri="{BB962C8B-B14F-4D97-AF65-F5344CB8AC3E}">
        <p14:creationId xmlns:p14="http://schemas.microsoft.com/office/powerpoint/2010/main" val="18784243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1"/>
          </p:nvPr>
        </p:nvSpPr>
        <p:spPr>
          <a:xfrm>
            <a:off x="3733801" y="6400800"/>
            <a:ext cx="2997200" cy="373063"/>
          </a:xfrm>
        </p:spPr>
        <p:txBody>
          <a:bodyPr/>
          <a:lstStyle/>
          <a:p>
            <a:r>
              <a:rPr lang="en-US" dirty="0" smtClean="0"/>
              <a:t>CAUT Librarians Conference  </a:t>
            </a:r>
          </a:p>
          <a:p>
            <a:r>
              <a:rPr lang="en-US" dirty="0" smtClean="0"/>
              <a:t>Shaping the Future of Academic Librarianship </a:t>
            </a:r>
          </a:p>
          <a:p>
            <a:r>
              <a:rPr lang="en-US" dirty="0" smtClean="0"/>
              <a:t> 26-27 October 2012</a:t>
            </a:r>
            <a:endParaRPr lang="en-US" dirty="0"/>
          </a:p>
        </p:txBody>
      </p:sp>
      <p:graphicFrame>
        <p:nvGraphicFramePr>
          <p:cNvPr id="16463" name="Group 79"/>
          <p:cNvGraphicFramePr>
            <a:graphicFrameLocks noGrp="1"/>
          </p:cNvGraphicFramePr>
          <p:nvPr>
            <p:ph type="pic" idx="4294967295"/>
            <p:extLst>
              <p:ext uri="{D42A27DB-BD31-4B8C-83A1-F6EECF244321}">
                <p14:modId xmlns:p14="http://schemas.microsoft.com/office/powerpoint/2010/main" val="2306881556"/>
              </p:ext>
            </p:extLst>
          </p:nvPr>
        </p:nvGraphicFramePr>
        <p:xfrm>
          <a:off x="227699" y="1752600"/>
          <a:ext cx="8714743" cy="3235325"/>
        </p:xfrm>
        <a:graphic>
          <a:graphicData uri="http://schemas.openxmlformats.org/drawingml/2006/table">
            <a:tbl>
              <a:tblPr/>
              <a:tblGrid>
                <a:gridCol w="3201301"/>
                <a:gridCol w="1333500"/>
                <a:gridCol w="1333500"/>
                <a:gridCol w="1423221"/>
                <a:gridCol w="1423221"/>
              </a:tblGrid>
              <a:tr h="4079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Lucida Sans Unicode" pitchFamily="34" charset="0"/>
                        </a:rPr>
                        <a:t>Terms of employment</a:t>
                      </a:r>
                      <a:br>
                        <a:rPr kumimoji="0" lang="en-US" sz="1800" b="1" i="0" u="none" strike="noStrike" cap="none" normalizeH="0" baseline="0" dirty="0" smtClean="0">
                          <a:ln>
                            <a:noFill/>
                          </a:ln>
                          <a:solidFill>
                            <a:srgbClr val="FFFFFF"/>
                          </a:solidFill>
                          <a:effectLst/>
                          <a:latin typeface="Lucida Sans Unicode" pitchFamily="34" charset="0"/>
                        </a:rPr>
                      </a:br>
                      <a:r>
                        <a:rPr kumimoji="0" lang="en-US" sz="1800" b="1" i="0" u="none" strike="noStrike" cap="none" normalizeH="0" baseline="0" dirty="0" smtClean="0">
                          <a:ln>
                            <a:noFill/>
                          </a:ln>
                          <a:solidFill>
                            <a:srgbClr val="FFFFFF"/>
                          </a:solidFill>
                          <a:effectLst/>
                          <a:latin typeface="Lucida Sans Unicode" pitchFamily="34" charset="0"/>
                        </a:rPr>
                        <a:t>Workload includes: </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Lucida Sans Unicode" pitchFamily="34" charset="0"/>
                        </a:rPr>
                        <a:t>Universities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Lucida Sans Unicode" pitchFamily="34" charset="0"/>
                        </a:rPr>
                        <a:t>2012 (66)    2008 (62)        </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Lucida Sans Unicode" pitchFamily="34" charset="0"/>
                      </a:endParaRP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cap="none" normalizeH="0" baseline="0" dirty="0" smtClean="0">
                          <a:ln>
                            <a:noFill/>
                          </a:ln>
                          <a:solidFill>
                            <a:srgbClr val="FFFFFF"/>
                          </a:solidFill>
                          <a:effectLst/>
                          <a:latin typeface="Lucida Sans Unicode" pitchFamily="34" charset="0"/>
                        </a:rPr>
                        <a:t>Colleges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cap="none" normalizeH="0" baseline="0" dirty="0" smtClean="0">
                          <a:ln>
                            <a:noFill/>
                          </a:ln>
                          <a:solidFill>
                            <a:srgbClr val="FFFFFF"/>
                          </a:solidFill>
                          <a:effectLst/>
                          <a:latin typeface="Lucida Sans Unicode" pitchFamily="34" charset="0"/>
                        </a:rPr>
                        <a:t>2012(28)     2008 (32)       </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CA"/>
                    </a:p>
                  </a:txBody>
                  <a:tcPr/>
                </a:tc>
              </a:tr>
              <a:tr h="65532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Lucida Sans Unicode" pitchFamily="34" charset="0"/>
                        </a:rPr>
                        <a:t>Scholarly Activities</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Lucida Sans Unicode" pitchFamily="34" charset="0"/>
                        </a:rPr>
                        <a:t>79%</a:t>
                      </a:r>
                      <a:endParaRPr kumimoji="0" lang="en-US" sz="1600" b="0" i="0" u="none" strike="noStrike" cap="none" normalizeH="0" baseline="0" dirty="0" smtClean="0">
                        <a:ln>
                          <a:noFill/>
                        </a:ln>
                        <a:solidFill>
                          <a:srgbClr val="000000"/>
                        </a:solidFill>
                        <a:effectLst/>
                        <a:latin typeface="Lucida Sans Unicode" pitchFamily="34" charset="0"/>
                      </a:endParaRP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Lucida Sans Unicode" pitchFamily="34" charset="0"/>
                        </a:rPr>
                        <a:t>69%</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Lucida Sans Unicode" pitchFamily="34" charset="0"/>
                        </a:rPr>
                        <a:t>31%</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Lucida Sans Unicode" pitchFamily="34" charset="0"/>
                        </a:rPr>
                        <a:t>0</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r>
              <a:tr h="685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Lucida Sans Unicode" pitchFamily="34" charset="0"/>
                        </a:rPr>
                        <a:t>Contract provisions</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Lucida Sans Unicode" pitchFamily="34" charset="0"/>
                        </a:rPr>
                        <a:t>Universities</a:t>
                      </a:r>
                      <a:br>
                        <a:rPr kumimoji="0" lang="en-US" sz="1800" b="1" i="0" u="none" strike="noStrike" cap="none" normalizeH="0" baseline="0" dirty="0" smtClean="0">
                          <a:ln>
                            <a:noFill/>
                          </a:ln>
                          <a:solidFill>
                            <a:srgbClr val="FFFFFF"/>
                          </a:solidFill>
                          <a:effectLst/>
                          <a:latin typeface="Lucida Sans Unicode" pitchFamily="34" charset="0"/>
                        </a:rPr>
                      </a:br>
                      <a:r>
                        <a:rPr kumimoji="0" lang="en-US" sz="1800" b="1" i="0" u="none" strike="noStrike" cap="none" normalizeH="0" baseline="0" dirty="0" smtClean="0">
                          <a:ln>
                            <a:noFill/>
                          </a:ln>
                          <a:solidFill>
                            <a:srgbClr val="FFFFFF"/>
                          </a:solidFill>
                          <a:effectLst/>
                          <a:latin typeface="Lucida Sans Unicode" pitchFamily="34" charset="0"/>
                        </a:rPr>
                        <a:t>2012     2008</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Lucida Sans Unicode" pitchFamily="34" charset="0"/>
                      </a:endParaRP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cap="none" normalizeH="0" baseline="0" smtClean="0">
                          <a:ln>
                            <a:noFill/>
                          </a:ln>
                          <a:solidFill>
                            <a:srgbClr val="FFFFFF"/>
                          </a:solidFill>
                          <a:effectLst/>
                          <a:latin typeface="Lucida Sans Unicode" pitchFamily="34" charset="0"/>
                        </a:rPr>
                        <a:t>Colleges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cap="none" normalizeH="0" baseline="0" smtClean="0">
                          <a:ln>
                            <a:noFill/>
                          </a:ln>
                          <a:solidFill>
                            <a:srgbClr val="FFFFFF"/>
                          </a:solidFill>
                          <a:effectLst/>
                          <a:latin typeface="Lucida Sans Unicode" pitchFamily="34" charset="0"/>
                        </a:rPr>
                        <a:t>2012        </a:t>
                      </a:r>
                      <a:r>
                        <a:rPr kumimoji="0" lang="en-US" sz="1800" b="1" i="0" u="none" strike="noStrike" cap="none" normalizeH="0" baseline="0" dirty="0" smtClean="0">
                          <a:ln>
                            <a:noFill/>
                          </a:ln>
                          <a:solidFill>
                            <a:srgbClr val="FFFFFF"/>
                          </a:solidFill>
                          <a:effectLst/>
                          <a:latin typeface="Lucida Sans Unicode" pitchFamily="34" charset="0"/>
                        </a:rPr>
                        <a:t>2008</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CA"/>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675005">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Lucida Sans Unicode" pitchFamily="34" charset="0"/>
                        </a:rPr>
                        <a:t>Sabbatical</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Lucida Sans Unicode" pitchFamily="34" charset="0"/>
                        </a:rPr>
                        <a:t>71%</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Lucida Sans Unicode" pitchFamily="34" charset="0"/>
                        </a:rPr>
                        <a:t>69%</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Lucida Sans Unicode" pitchFamily="34" charset="0"/>
                        </a:rPr>
                        <a:t>67%</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Lucida Sans Unicode" pitchFamily="34" charset="0"/>
                        </a:rPr>
                        <a:t>28</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r>
              <a:tr h="56673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Lucida Sans Unicode" pitchFamily="34" charset="0"/>
                        </a:rPr>
                        <a:t>Research days</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cap="none" normalizeH="0" baseline="0" dirty="0" smtClean="0">
                          <a:ln>
                            <a:noFill/>
                          </a:ln>
                          <a:solidFill>
                            <a:srgbClr val="000000"/>
                          </a:solidFill>
                          <a:effectLst/>
                          <a:latin typeface="Lucida Sans Unicode" pitchFamily="34" charset="0"/>
                        </a:rPr>
                        <a:t>63%</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Lucida Sans Unicode" pitchFamily="34" charset="0"/>
                        </a:rPr>
                        <a:t>29 out 62 answered</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Lucida Sans Unicode" pitchFamily="34" charset="0"/>
                        </a:rPr>
                        <a:t>43%</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Lucida Sans Unicode" pitchFamily="34" charset="0"/>
                        </a:rPr>
                        <a:t>3 in total</a:t>
                      </a:r>
                    </a:p>
                  </a:txBody>
                  <a:tcPr marL="96520" marR="965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
        <p:nvSpPr>
          <p:cNvPr id="3" name="Title 2"/>
          <p:cNvSpPr>
            <a:spLocks noGrp="1"/>
          </p:cNvSpPr>
          <p:nvPr>
            <p:ph type="title" idx="4294967295"/>
          </p:nvPr>
        </p:nvSpPr>
        <p:spPr>
          <a:xfrm>
            <a:off x="3029197" y="5257800"/>
            <a:ext cx="5943600" cy="838200"/>
          </a:xfrm>
        </p:spPr>
        <p:txBody>
          <a:bodyPr anchor="t">
            <a:normAutofit fontScale="90000"/>
            <a:sp3d prstMaterial="softEdge"/>
          </a:bodyPr>
          <a:lstStyle/>
          <a:p>
            <a:pPr algn="r">
              <a:defRPr/>
            </a:pPr>
            <a:r>
              <a:rPr lang="en-US" sz="1500" b="0" kern="1200" dirty="0" smtClean="0">
                <a:solidFill>
                  <a:schemeClr val="tx1"/>
                </a:solidFill>
                <a:effectLst/>
                <a:latin typeface="+mj-lt"/>
                <a:ea typeface="+mj-ea"/>
                <a:cs typeface="+mj-cs"/>
              </a:rPr>
              <a:t>Preliminary data </a:t>
            </a:r>
            <a:r>
              <a:rPr lang="en-US" sz="1500" b="0" kern="1200" dirty="0">
                <a:solidFill>
                  <a:schemeClr val="tx1"/>
                </a:solidFill>
                <a:effectLst/>
                <a:latin typeface="+mj-lt"/>
                <a:ea typeface="+mj-ea"/>
                <a:cs typeface="+mj-cs"/>
              </a:rPr>
              <a:t>from </a:t>
            </a:r>
            <a:r>
              <a:rPr lang="en-US" sz="1500" b="0" kern="1200" dirty="0" smtClean="0">
                <a:solidFill>
                  <a:schemeClr val="tx1"/>
                </a:solidFill>
                <a:effectLst/>
                <a:latin typeface="+mj-lt"/>
                <a:ea typeface="+mj-ea"/>
                <a:cs typeface="+mj-cs"/>
              </a:rPr>
              <a:t>2012 CAUT LSAS Survey</a:t>
            </a:r>
            <a:br>
              <a:rPr lang="en-US" sz="1500" b="0" kern="1200" dirty="0" smtClean="0">
                <a:solidFill>
                  <a:schemeClr val="tx1"/>
                </a:solidFill>
                <a:effectLst/>
                <a:latin typeface="+mj-lt"/>
                <a:ea typeface="+mj-ea"/>
                <a:cs typeface="+mj-cs"/>
              </a:rPr>
            </a:br>
            <a:r>
              <a:rPr lang="en-US" sz="1500" b="0" dirty="0" smtClean="0">
                <a:solidFill>
                  <a:schemeClr val="tx1"/>
                </a:solidFill>
                <a:effectLst/>
              </a:rPr>
              <a:t>Raw data from the 2010 CAUT LSAS Survey</a:t>
            </a:r>
            <a:br>
              <a:rPr lang="en-US" sz="1500" b="0" dirty="0" smtClean="0">
                <a:solidFill>
                  <a:schemeClr val="tx1"/>
                </a:solidFill>
                <a:effectLst/>
              </a:rPr>
            </a:br>
            <a:r>
              <a:rPr lang="en-US" sz="1500" b="0" dirty="0" smtClean="0">
                <a:solidFill>
                  <a:schemeClr val="tx1"/>
                </a:solidFill>
                <a:effectLst/>
              </a:rPr>
              <a:t>%’s based on total number of replies to questions </a:t>
            </a:r>
            <a:br>
              <a:rPr lang="en-US" sz="1500" b="0" dirty="0" smtClean="0">
                <a:solidFill>
                  <a:schemeClr val="tx1"/>
                </a:solidFill>
                <a:effectLst/>
              </a:rPr>
            </a:br>
            <a:r>
              <a:rPr lang="en-US" sz="1500" b="0" dirty="0" smtClean="0">
                <a:solidFill>
                  <a:schemeClr val="tx1"/>
                </a:solidFill>
                <a:effectLst/>
              </a:rPr>
              <a:t/>
            </a:r>
            <a:br>
              <a:rPr lang="en-US" sz="1500" b="0" dirty="0" smtClean="0">
                <a:solidFill>
                  <a:schemeClr val="tx1"/>
                </a:solidFill>
                <a:effectLst/>
              </a:rPr>
            </a:br>
            <a:r>
              <a:rPr lang="en-US" sz="1500" b="0" dirty="0" smtClean="0">
                <a:solidFill>
                  <a:schemeClr val="tx1"/>
                </a:solidFill>
                <a:effectLst/>
              </a:rPr>
              <a:t/>
            </a:r>
            <a:br>
              <a:rPr lang="en-US" sz="1500" b="0" dirty="0" smtClean="0">
                <a:solidFill>
                  <a:schemeClr val="tx1"/>
                </a:solidFill>
                <a:effectLst/>
              </a:rPr>
            </a:br>
            <a:r>
              <a:rPr lang="en-US" sz="1500" b="0" kern="1200" dirty="0" smtClean="0">
                <a:solidFill>
                  <a:schemeClr val="tx1"/>
                </a:solidFill>
                <a:effectLst/>
                <a:latin typeface="+mj-lt"/>
                <a:ea typeface="+mj-ea"/>
                <a:cs typeface="+mj-cs"/>
              </a:rPr>
              <a:t/>
            </a:r>
            <a:br>
              <a:rPr lang="en-US" sz="1500" b="0" kern="1200" dirty="0" smtClean="0">
                <a:solidFill>
                  <a:schemeClr val="tx1"/>
                </a:solidFill>
                <a:effectLst/>
                <a:latin typeface="+mj-lt"/>
                <a:ea typeface="+mj-ea"/>
                <a:cs typeface="+mj-cs"/>
              </a:rPr>
            </a:br>
            <a:r>
              <a:rPr lang="en-US" sz="1500" b="0" dirty="0">
                <a:solidFill>
                  <a:schemeClr val="tx1"/>
                </a:solidFill>
                <a:effectLst/>
              </a:rPr>
              <a:t/>
            </a:r>
            <a:br>
              <a:rPr lang="en-US" sz="1500" b="0" dirty="0">
                <a:solidFill>
                  <a:schemeClr val="tx1"/>
                </a:solidFill>
                <a:effectLst/>
              </a:rPr>
            </a:br>
            <a:r>
              <a:rPr lang="en-US" sz="1500" b="0" kern="1200" dirty="0">
                <a:solidFill>
                  <a:schemeClr val="tx1"/>
                </a:solidFill>
                <a:effectLst>
                  <a:outerShdw blurRad="50800" dist="25000" dir="5400000" algn="t" rotWithShape="0">
                    <a:prstClr val="black">
                      <a:alpha val="45000"/>
                    </a:prstClr>
                  </a:outerShdw>
                </a:effectLst>
                <a:latin typeface="+mj-lt"/>
                <a:ea typeface="+mj-ea"/>
                <a:cs typeface="+mj-cs"/>
              </a:rPr>
              <a:t/>
            </a:r>
            <a:br>
              <a:rPr lang="en-US" sz="1500" b="0" kern="1200" dirty="0">
                <a:solidFill>
                  <a:schemeClr val="tx1"/>
                </a:solidFill>
                <a:effectLst>
                  <a:outerShdw blurRad="50800" dist="25000" dir="5400000" algn="t" rotWithShape="0">
                    <a:prstClr val="black">
                      <a:alpha val="45000"/>
                    </a:prstClr>
                  </a:outerShdw>
                </a:effectLst>
                <a:latin typeface="+mj-lt"/>
                <a:ea typeface="+mj-ea"/>
                <a:cs typeface="+mj-cs"/>
              </a:rPr>
            </a:br>
            <a:endParaRPr lang="en-US" sz="1500" b="0" kern="1200" dirty="0">
              <a:solidFill>
                <a:schemeClr val="tx1"/>
              </a:solidFill>
              <a:effectLst>
                <a:outerShdw blurRad="50800" dist="25000" dir="5400000" algn="t" rotWithShape="0">
                  <a:prstClr val="black">
                    <a:alpha val="45000"/>
                  </a:prstClr>
                </a:outerShdw>
              </a:effectLst>
              <a:latin typeface="+mj-lt"/>
              <a:ea typeface="+mj-ea"/>
              <a:cs typeface="+mj-cs"/>
            </a:endParaRPr>
          </a:p>
        </p:txBody>
      </p:sp>
      <p:sp>
        <p:nvSpPr>
          <p:cNvPr id="16418" name="Rectangle 6"/>
          <p:cNvSpPr>
            <a:spLocks noChangeArrowheads="1"/>
          </p:cNvSpPr>
          <p:nvPr/>
        </p:nvSpPr>
        <p:spPr bwMode="auto">
          <a:xfrm>
            <a:off x="152400" y="381000"/>
            <a:ext cx="8839200" cy="1046440"/>
          </a:xfrm>
          <a:prstGeom prst="rect">
            <a:avLst/>
          </a:prstGeom>
          <a:noFill/>
          <a:ln w="9525">
            <a:noFill/>
            <a:miter lim="800000"/>
            <a:headEnd/>
            <a:tailEnd/>
          </a:ln>
        </p:spPr>
        <p:txBody>
          <a:bodyPr wrap="square">
            <a:spAutoFit/>
          </a:bodyPr>
          <a:lstStyle/>
          <a:p>
            <a:pPr algn="ctr"/>
            <a:r>
              <a:rPr lang="en-US" sz="3100" b="1" dirty="0">
                <a:solidFill>
                  <a:schemeClr val="tx2"/>
                </a:solidFill>
                <a:latin typeface="+mj-lt"/>
              </a:rPr>
              <a:t>W</a:t>
            </a:r>
            <a:r>
              <a:rPr lang="en-US" sz="3100" b="1" dirty="0" smtClean="0">
                <a:solidFill>
                  <a:schemeClr val="tx2"/>
                </a:solidFill>
                <a:latin typeface="+mj-lt"/>
              </a:rPr>
              <a:t>orkload responsibilities &amp; enabling contract provisions</a:t>
            </a:r>
            <a:endParaRPr lang="en-US" sz="3100" b="1" dirty="0">
              <a:solidFill>
                <a:schemeClr val="tx2"/>
              </a:solidFill>
              <a:latin typeface="+mj-lt"/>
            </a:endParaRPr>
          </a:p>
        </p:txBody>
      </p:sp>
    </p:spTree>
    <p:extLst>
      <p:ext uri="{BB962C8B-B14F-4D97-AF65-F5344CB8AC3E}">
        <p14:creationId xmlns:p14="http://schemas.microsoft.com/office/powerpoint/2010/main" val="9751367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3"/>
          <p:cNvSpPr>
            <a:spLocks noGrp="1"/>
          </p:cNvSpPr>
          <p:nvPr>
            <p:ph idx="1"/>
          </p:nvPr>
        </p:nvSpPr>
        <p:spPr/>
        <p:txBody>
          <a:bodyPr/>
          <a:lstStyle/>
          <a:p>
            <a:endParaRPr lang="en-US" dirty="0" smtClean="0"/>
          </a:p>
          <a:p>
            <a:r>
              <a:rPr lang="en-US" dirty="0" smtClean="0"/>
              <a:t>Part </a:t>
            </a:r>
            <a:r>
              <a:rPr lang="en-US" dirty="0"/>
              <a:t>of the normal workload</a:t>
            </a:r>
            <a:r>
              <a:rPr lang="en-US" dirty="0" smtClean="0"/>
              <a:t>?</a:t>
            </a:r>
          </a:p>
          <a:p>
            <a:r>
              <a:rPr lang="en-US" dirty="0" smtClean="0"/>
              <a:t>Required for promotion, tenure?</a:t>
            </a:r>
          </a:p>
          <a:p>
            <a:r>
              <a:rPr lang="en-US" dirty="0" smtClean="0"/>
              <a:t>Pursued for interest?</a:t>
            </a:r>
          </a:p>
          <a:p>
            <a:pPr marL="109728" indent="0">
              <a:buNone/>
            </a:pPr>
            <a:endParaRPr lang="en-US" dirty="0" smtClean="0"/>
          </a:p>
          <a:p>
            <a:endParaRPr lang="en-US" dirty="0"/>
          </a:p>
        </p:txBody>
      </p:sp>
      <p:sp>
        <p:nvSpPr>
          <p:cNvPr id="2" name="Footer Placeholder 1"/>
          <p:cNvSpPr>
            <a:spLocks noGrp="1"/>
          </p:cNvSpPr>
          <p:nvPr>
            <p:ph type="ftr" sz="quarter" idx="11"/>
          </p:nvPr>
        </p:nvSpPr>
        <p:spPr>
          <a:xfrm>
            <a:off x="3886200" y="6407944"/>
            <a:ext cx="2844553" cy="365125"/>
          </a:xfrm>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
        <p:nvSpPr>
          <p:cNvPr id="3" name="Title 2"/>
          <p:cNvSpPr>
            <a:spLocks noGrp="1"/>
          </p:cNvSpPr>
          <p:nvPr>
            <p:ph type="title"/>
          </p:nvPr>
        </p:nvSpPr>
        <p:spPr/>
        <p:txBody>
          <a:bodyPr/>
          <a:lstStyle/>
          <a:p>
            <a:r>
              <a:rPr lang="en-US" dirty="0" smtClean="0"/>
              <a:t>Is research…</a:t>
            </a:r>
            <a:endParaRPr lang="en-US" dirty="0"/>
          </a:p>
        </p:txBody>
      </p:sp>
    </p:spTree>
    <p:extLst>
      <p:ext uri="{BB962C8B-B14F-4D97-AF65-F5344CB8AC3E}">
        <p14:creationId xmlns:p14="http://schemas.microsoft.com/office/powerpoint/2010/main" val="12795737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ext Placeholder 3"/>
          <p:cNvSpPr>
            <a:spLocks noGrp="1"/>
          </p:cNvSpPr>
          <p:nvPr>
            <p:ph idx="1"/>
          </p:nvPr>
        </p:nvSpPr>
        <p:spPr/>
        <p:txBody>
          <a:bodyPr/>
          <a:lstStyle/>
          <a:p>
            <a:endParaRPr lang="en-US" dirty="0" smtClean="0"/>
          </a:p>
          <a:p>
            <a:r>
              <a:rPr lang="en-US" dirty="0" smtClean="0"/>
              <a:t>The same as scholarly activity?</a:t>
            </a:r>
          </a:p>
          <a:p>
            <a:r>
              <a:rPr lang="en-US" dirty="0" smtClean="0"/>
              <a:t>The same for librarians &amp; faculty?</a:t>
            </a:r>
          </a:p>
          <a:p>
            <a:r>
              <a:rPr lang="en-US" dirty="0" smtClean="0"/>
              <a:t>Influenced by the “practitioner-researcher” paradigm?</a:t>
            </a:r>
          </a:p>
          <a:p>
            <a:pPr marL="109728" indent="0">
              <a:buNone/>
            </a:pPr>
            <a:endParaRPr lang="en-US" dirty="0" smtClean="0"/>
          </a:p>
          <a:p>
            <a:endParaRPr lang="en-US" dirty="0"/>
          </a:p>
        </p:txBody>
      </p:sp>
      <p:sp>
        <p:nvSpPr>
          <p:cNvPr id="2" name="Footer Placeholder 1"/>
          <p:cNvSpPr>
            <a:spLocks noGrp="1"/>
          </p:cNvSpPr>
          <p:nvPr>
            <p:ph type="ftr" sz="quarter" idx="11"/>
          </p:nvPr>
        </p:nvSpPr>
        <p:spPr>
          <a:xfrm>
            <a:off x="3657600" y="6407944"/>
            <a:ext cx="3073153" cy="365125"/>
          </a:xfrm>
        </p:spPr>
        <p:txBody>
          <a:bodyPr/>
          <a:lstStyle/>
          <a:p>
            <a:pPr>
              <a:defRPr/>
            </a:pPr>
            <a:r>
              <a:rPr lang="en-CA" dirty="0" smtClean="0"/>
              <a:t>CAUT Librarians Conference  </a:t>
            </a:r>
          </a:p>
          <a:p>
            <a:pPr>
              <a:defRPr/>
            </a:pPr>
            <a:r>
              <a:rPr lang="en-CA" dirty="0" smtClean="0"/>
              <a:t>Shaping the Future of Academic Librarianship  </a:t>
            </a:r>
          </a:p>
          <a:p>
            <a:pPr>
              <a:defRPr/>
            </a:pPr>
            <a:r>
              <a:rPr lang="en-CA" dirty="0" smtClean="0"/>
              <a:t>26-27 October 2012</a:t>
            </a:r>
            <a:endParaRPr lang="en-US" dirty="0"/>
          </a:p>
        </p:txBody>
      </p:sp>
      <p:sp>
        <p:nvSpPr>
          <p:cNvPr id="3" name="Title 2"/>
          <p:cNvSpPr>
            <a:spLocks noGrp="1"/>
          </p:cNvSpPr>
          <p:nvPr>
            <p:ph type="title"/>
          </p:nvPr>
        </p:nvSpPr>
        <p:spPr/>
        <p:txBody>
          <a:bodyPr/>
          <a:lstStyle/>
          <a:p>
            <a:r>
              <a:rPr lang="en-US" dirty="0" smtClean="0"/>
              <a:t>Is research…</a:t>
            </a:r>
            <a:endParaRPr lang="en-US" dirty="0"/>
          </a:p>
        </p:txBody>
      </p:sp>
    </p:spTree>
    <p:extLst>
      <p:ext uri="{BB962C8B-B14F-4D97-AF65-F5344CB8AC3E}">
        <p14:creationId xmlns:p14="http://schemas.microsoft.com/office/powerpoint/2010/main" val="26111223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43328"/>
            <a:ext cx="8229600" cy="3166872"/>
          </a:xfrm>
        </p:spPr>
        <p:txBody>
          <a:bodyPr>
            <a:normAutofit/>
          </a:bodyPr>
          <a:lstStyle/>
          <a:p>
            <a:r>
              <a:rPr lang="en-US" dirty="0" smtClean="0"/>
              <a:t>Faculty</a:t>
            </a:r>
          </a:p>
          <a:p>
            <a:pPr lvl="1"/>
            <a:r>
              <a:rPr lang="en-US" dirty="0" smtClean="0"/>
              <a:t>Asymmetrical disconnect in understanding librarians work</a:t>
            </a:r>
          </a:p>
          <a:p>
            <a:pPr lvl="1"/>
            <a:r>
              <a:rPr lang="en-US" dirty="0" smtClean="0"/>
              <a:t>Respect librarians as experts</a:t>
            </a:r>
          </a:p>
          <a:p>
            <a:pPr lvl="1"/>
            <a:r>
              <a:rPr lang="en-US" dirty="0" smtClean="0"/>
              <a:t>Value collaboration that do include research collaborations</a:t>
            </a:r>
          </a:p>
          <a:p>
            <a:pPr lvl="2"/>
            <a:r>
              <a:rPr lang="en-US" dirty="0" smtClean="0"/>
              <a:t>Christiansen, </a:t>
            </a:r>
            <a:r>
              <a:rPr lang="en-US" dirty="0" err="1" smtClean="0"/>
              <a:t>Stombler</a:t>
            </a:r>
            <a:r>
              <a:rPr lang="en-US" dirty="0" smtClean="0"/>
              <a:t> &amp; </a:t>
            </a:r>
            <a:r>
              <a:rPr lang="en-US" dirty="0" err="1" smtClean="0"/>
              <a:t>Thaxton</a:t>
            </a:r>
            <a:r>
              <a:rPr lang="en-US" dirty="0" smtClean="0"/>
              <a:t>, 2004</a:t>
            </a:r>
          </a:p>
          <a:p>
            <a:pPr lvl="1"/>
            <a:endParaRPr lang="en-US" dirty="0" smtClean="0"/>
          </a:p>
          <a:p>
            <a:pPr lvl="1"/>
            <a:endParaRPr lang="en-US" dirty="0" smtClean="0"/>
          </a:p>
          <a:p>
            <a:endParaRPr lang="en-US" dirty="0" smtClean="0"/>
          </a:p>
          <a:p>
            <a:endParaRPr lang="en-US" dirty="0"/>
          </a:p>
        </p:txBody>
      </p:sp>
      <p:sp>
        <p:nvSpPr>
          <p:cNvPr id="3" name="Footer Placeholder 2"/>
          <p:cNvSpPr>
            <a:spLocks noGrp="1"/>
          </p:cNvSpPr>
          <p:nvPr>
            <p:ph type="ftr" sz="quarter" idx="11"/>
          </p:nvPr>
        </p:nvSpPr>
        <p:spPr>
          <a:xfrm>
            <a:off x="3733800" y="6407944"/>
            <a:ext cx="2996953" cy="365125"/>
          </a:xfrm>
        </p:spPr>
        <p:txBody>
          <a:bodyPr/>
          <a:lstStyle/>
          <a:p>
            <a:pPr>
              <a:defRPr/>
            </a:pPr>
            <a:r>
              <a:rPr lang="en-CA" dirty="0" smtClean="0"/>
              <a:t>CAUT Librarians Conference  </a:t>
            </a:r>
          </a:p>
          <a:p>
            <a:pPr>
              <a:defRPr/>
            </a:pPr>
            <a:r>
              <a:rPr lang="en-CA" dirty="0" smtClean="0"/>
              <a:t>Shaping the Future of Academic Librarianship  </a:t>
            </a:r>
          </a:p>
          <a:p>
            <a:pPr>
              <a:defRPr/>
            </a:pPr>
            <a:r>
              <a:rPr lang="en-CA" dirty="0" smtClean="0"/>
              <a:t>26-27 October 2012</a:t>
            </a:r>
            <a:endParaRPr lang="en-US" dirty="0"/>
          </a:p>
        </p:txBody>
      </p:sp>
      <p:sp>
        <p:nvSpPr>
          <p:cNvPr id="4" name="Title 3"/>
          <p:cNvSpPr>
            <a:spLocks noGrp="1"/>
          </p:cNvSpPr>
          <p:nvPr>
            <p:ph type="title"/>
          </p:nvPr>
        </p:nvSpPr>
        <p:spPr/>
        <p:txBody>
          <a:bodyPr>
            <a:normAutofit fontScale="90000"/>
          </a:bodyPr>
          <a:lstStyle/>
          <a:p>
            <a:r>
              <a:rPr lang="en-US" dirty="0" smtClean="0"/>
              <a:t>How others perceive librarians’ research</a:t>
            </a:r>
            <a:endParaRPr lang="en-US" dirty="0"/>
          </a:p>
        </p:txBody>
      </p:sp>
    </p:spTree>
    <p:extLst>
      <p:ext uri="{BB962C8B-B14F-4D97-AF65-F5344CB8AC3E}">
        <p14:creationId xmlns:p14="http://schemas.microsoft.com/office/powerpoint/2010/main" val="31241809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Library School Faculty believe </a:t>
            </a:r>
          </a:p>
          <a:p>
            <a:pPr lvl="1"/>
            <a:r>
              <a:rPr lang="en-US" dirty="0"/>
              <a:t>librarians are </a:t>
            </a:r>
            <a:r>
              <a:rPr lang="en-US" dirty="0" smtClean="0"/>
              <a:t>disadvantaged in producing research because of their schedules </a:t>
            </a:r>
          </a:p>
          <a:p>
            <a:pPr lvl="1"/>
            <a:r>
              <a:rPr lang="en-US" dirty="0" smtClean="0"/>
              <a:t>Sabbatical and research leaves facilitate research and improve publication rates</a:t>
            </a:r>
          </a:p>
          <a:p>
            <a:pPr lvl="2"/>
            <a:r>
              <a:rPr lang="en-US" dirty="0" smtClean="0"/>
              <a:t>Wyss, 2010, p. 383</a:t>
            </a:r>
          </a:p>
          <a:p>
            <a:pPr lvl="1"/>
            <a:r>
              <a:rPr lang="en-US" dirty="0" smtClean="0"/>
              <a:t>The MLS may not be sufficient to prepare librarians for faculty stats</a:t>
            </a:r>
          </a:p>
          <a:p>
            <a:pPr lvl="2"/>
            <a:r>
              <a:rPr lang="en-US" dirty="0" smtClean="0"/>
              <a:t>Wyss, 2010, p. 379</a:t>
            </a:r>
          </a:p>
          <a:p>
            <a:pPr lvl="1"/>
            <a:endParaRPr lang="en-US" dirty="0" smtClean="0"/>
          </a:p>
          <a:p>
            <a:pPr lvl="1"/>
            <a:endParaRPr lang="en-US" dirty="0" smtClean="0"/>
          </a:p>
          <a:p>
            <a:endParaRPr lang="en-US" dirty="0" smtClean="0"/>
          </a:p>
          <a:p>
            <a:endParaRPr lang="en-US" dirty="0"/>
          </a:p>
        </p:txBody>
      </p:sp>
      <p:sp>
        <p:nvSpPr>
          <p:cNvPr id="3" name="Footer Placeholder 2"/>
          <p:cNvSpPr>
            <a:spLocks noGrp="1"/>
          </p:cNvSpPr>
          <p:nvPr>
            <p:ph type="ftr" sz="quarter" idx="11"/>
          </p:nvPr>
        </p:nvSpPr>
        <p:spPr>
          <a:xfrm>
            <a:off x="3810000" y="6407944"/>
            <a:ext cx="2920753" cy="365125"/>
          </a:xfrm>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
        <p:nvSpPr>
          <p:cNvPr id="4" name="Title 3"/>
          <p:cNvSpPr>
            <a:spLocks noGrp="1"/>
          </p:cNvSpPr>
          <p:nvPr>
            <p:ph type="title"/>
          </p:nvPr>
        </p:nvSpPr>
        <p:spPr/>
        <p:txBody>
          <a:bodyPr>
            <a:normAutofit fontScale="90000"/>
          </a:bodyPr>
          <a:lstStyle/>
          <a:p>
            <a:r>
              <a:rPr lang="en-US" dirty="0"/>
              <a:t>How others perceive </a:t>
            </a:r>
            <a:r>
              <a:rPr lang="en-US" dirty="0" smtClean="0"/>
              <a:t>librarians’ </a:t>
            </a:r>
            <a:r>
              <a:rPr lang="en-US" dirty="0"/>
              <a:t>research</a:t>
            </a:r>
          </a:p>
        </p:txBody>
      </p:sp>
    </p:spTree>
    <p:extLst>
      <p:ext uri="{BB962C8B-B14F-4D97-AF65-F5344CB8AC3E}">
        <p14:creationId xmlns:p14="http://schemas.microsoft.com/office/powerpoint/2010/main" val="293986118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CARL</a:t>
            </a:r>
          </a:p>
          <a:p>
            <a:pPr lvl="1"/>
            <a:r>
              <a:rPr lang="en-US" dirty="0" smtClean="0"/>
              <a:t>Librarians as Researchers and Writers</a:t>
            </a:r>
          </a:p>
          <a:p>
            <a:pPr lvl="1"/>
            <a:r>
              <a:rPr lang="en-US" dirty="0" smtClean="0"/>
              <a:t>Research Competencies for CARL Librarians</a:t>
            </a:r>
          </a:p>
          <a:p>
            <a:pPr lvl="1"/>
            <a:r>
              <a:rPr lang="en-US" dirty="0" smtClean="0"/>
              <a:t>Core Competencies for 21</a:t>
            </a:r>
            <a:r>
              <a:rPr lang="en-US" baseline="30000" dirty="0" smtClean="0"/>
              <a:t>st</a:t>
            </a:r>
            <a:r>
              <a:rPr lang="en-US" dirty="0" smtClean="0"/>
              <a:t> Century CARL Librarians</a:t>
            </a:r>
          </a:p>
          <a:p>
            <a:pPr lvl="1"/>
            <a:r>
              <a:rPr lang="en-US" dirty="0" smtClean="0"/>
              <a:t>Librarians’ Research Institute</a:t>
            </a:r>
          </a:p>
          <a:p>
            <a:pPr marL="109728" indent="0">
              <a:buNone/>
            </a:pPr>
            <a:endParaRPr lang="en-US" dirty="0" smtClean="0"/>
          </a:p>
          <a:p>
            <a:endParaRPr lang="en-US" dirty="0"/>
          </a:p>
        </p:txBody>
      </p:sp>
      <p:sp>
        <p:nvSpPr>
          <p:cNvPr id="3" name="Footer Placeholder 2"/>
          <p:cNvSpPr>
            <a:spLocks noGrp="1"/>
          </p:cNvSpPr>
          <p:nvPr>
            <p:ph type="ftr" sz="quarter" idx="11"/>
          </p:nvPr>
        </p:nvSpPr>
        <p:spPr>
          <a:xfrm>
            <a:off x="3886200" y="6407944"/>
            <a:ext cx="2844553" cy="365125"/>
          </a:xfrm>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
        <p:nvSpPr>
          <p:cNvPr id="4" name="Title 3"/>
          <p:cNvSpPr>
            <a:spLocks noGrp="1"/>
          </p:cNvSpPr>
          <p:nvPr>
            <p:ph type="title"/>
          </p:nvPr>
        </p:nvSpPr>
        <p:spPr/>
        <p:txBody>
          <a:bodyPr>
            <a:normAutofit fontScale="90000"/>
          </a:bodyPr>
          <a:lstStyle/>
          <a:p>
            <a:r>
              <a:rPr lang="en-US" dirty="0"/>
              <a:t>How others perceive </a:t>
            </a:r>
            <a:r>
              <a:rPr lang="en-US" dirty="0" smtClean="0"/>
              <a:t>librarians’ </a:t>
            </a:r>
            <a:r>
              <a:rPr lang="en-US" dirty="0"/>
              <a:t>research</a:t>
            </a:r>
          </a:p>
        </p:txBody>
      </p:sp>
    </p:spTree>
    <p:extLst>
      <p:ext uri="{BB962C8B-B14F-4D97-AF65-F5344CB8AC3E}">
        <p14:creationId xmlns:p14="http://schemas.microsoft.com/office/powerpoint/2010/main" val="10159188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Collective Agreement or work conditions</a:t>
            </a:r>
          </a:p>
          <a:p>
            <a:pPr lvl="1"/>
            <a:r>
              <a:rPr lang="en-US" dirty="0"/>
              <a:t>librarians are expected to develop their professional knowledge, scholarly competence, and effectiveness as librarians. Where research is conducted by librarians in the course of their duties in accordance with the provisions of Article 16C.02, it shall have as its primary objective to increase knowledge and understanding, to improve the professional competence of librarians, and to enhance library services. </a:t>
            </a:r>
            <a:r>
              <a:rPr lang="en-US" dirty="0" smtClean="0"/>
              <a:t>(UNB)</a:t>
            </a:r>
          </a:p>
          <a:p>
            <a:endParaRPr lang="en-US" dirty="0" smtClean="0"/>
          </a:p>
          <a:p>
            <a:endParaRPr lang="en-US" dirty="0"/>
          </a:p>
        </p:txBody>
      </p:sp>
      <p:sp>
        <p:nvSpPr>
          <p:cNvPr id="3" name="Footer Placeholder 2"/>
          <p:cNvSpPr>
            <a:spLocks noGrp="1"/>
          </p:cNvSpPr>
          <p:nvPr>
            <p:ph type="ftr" sz="quarter" idx="11"/>
          </p:nvPr>
        </p:nvSpPr>
        <p:spPr>
          <a:xfrm>
            <a:off x="3886200" y="6407944"/>
            <a:ext cx="2844553" cy="365125"/>
          </a:xfrm>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
        <p:nvSpPr>
          <p:cNvPr id="4" name="Title 3"/>
          <p:cNvSpPr>
            <a:spLocks noGrp="1"/>
          </p:cNvSpPr>
          <p:nvPr>
            <p:ph type="title"/>
          </p:nvPr>
        </p:nvSpPr>
        <p:spPr/>
        <p:txBody>
          <a:bodyPr>
            <a:normAutofit fontScale="90000"/>
          </a:bodyPr>
          <a:lstStyle/>
          <a:p>
            <a:r>
              <a:rPr lang="en-US" dirty="0"/>
              <a:t>How others perceive </a:t>
            </a:r>
            <a:r>
              <a:rPr lang="en-US" dirty="0" smtClean="0"/>
              <a:t>librarians’ </a:t>
            </a:r>
            <a:r>
              <a:rPr lang="en-US" dirty="0"/>
              <a:t>research</a:t>
            </a:r>
          </a:p>
        </p:txBody>
      </p:sp>
    </p:spTree>
    <p:extLst>
      <p:ext uri="{BB962C8B-B14F-4D97-AF65-F5344CB8AC3E}">
        <p14:creationId xmlns:p14="http://schemas.microsoft.com/office/powerpoint/2010/main" val="27921823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Collective Agreement or work conditions</a:t>
            </a:r>
          </a:p>
          <a:p>
            <a:pPr lvl="1"/>
            <a:r>
              <a:rPr lang="en-US" dirty="0" smtClean="0"/>
              <a:t>Members have the right to engage in the following activities</a:t>
            </a:r>
          </a:p>
          <a:p>
            <a:pPr lvl="2"/>
            <a:r>
              <a:rPr lang="en-US" dirty="0" smtClean="0"/>
              <a:t>Priority One</a:t>
            </a:r>
          </a:p>
          <a:p>
            <a:pPr lvl="3"/>
            <a:r>
              <a:rPr lang="en-US" dirty="0" smtClean="0"/>
              <a:t>A) Teaching/Professional Librarianship/Archives Management</a:t>
            </a:r>
          </a:p>
          <a:p>
            <a:pPr lvl="3"/>
            <a:r>
              <a:rPr lang="en-US" dirty="0" smtClean="0"/>
              <a:t>B) Scholarly Activity</a:t>
            </a:r>
          </a:p>
          <a:p>
            <a:pPr lvl="2"/>
            <a:r>
              <a:rPr lang="en-US" dirty="0" smtClean="0"/>
              <a:t>Priority Two</a:t>
            </a:r>
          </a:p>
          <a:p>
            <a:pPr lvl="3"/>
            <a:r>
              <a:rPr lang="en-US" dirty="0" smtClean="0"/>
              <a:t>C) University Governance and Administrative Duties…</a:t>
            </a:r>
          </a:p>
          <a:p>
            <a:pPr lvl="2"/>
            <a:r>
              <a:rPr lang="en-US" dirty="0" smtClean="0"/>
              <a:t>Laurentian</a:t>
            </a:r>
          </a:p>
          <a:p>
            <a:endParaRPr lang="en-US" dirty="0"/>
          </a:p>
        </p:txBody>
      </p:sp>
      <p:sp>
        <p:nvSpPr>
          <p:cNvPr id="3" name="Footer Placeholder 2"/>
          <p:cNvSpPr>
            <a:spLocks noGrp="1"/>
          </p:cNvSpPr>
          <p:nvPr>
            <p:ph type="ftr" sz="quarter" idx="11"/>
          </p:nvPr>
        </p:nvSpPr>
        <p:spPr>
          <a:xfrm>
            <a:off x="3886200" y="6407944"/>
            <a:ext cx="2844553" cy="365125"/>
          </a:xfrm>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
        <p:nvSpPr>
          <p:cNvPr id="4" name="Title 3"/>
          <p:cNvSpPr>
            <a:spLocks noGrp="1"/>
          </p:cNvSpPr>
          <p:nvPr>
            <p:ph type="title"/>
          </p:nvPr>
        </p:nvSpPr>
        <p:spPr/>
        <p:txBody>
          <a:bodyPr>
            <a:normAutofit fontScale="90000"/>
          </a:bodyPr>
          <a:lstStyle/>
          <a:p>
            <a:r>
              <a:rPr lang="en-US" dirty="0"/>
              <a:t>How others perceive </a:t>
            </a:r>
            <a:r>
              <a:rPr lang="en-US" dirty="0" smtClean="0"/>
              <a:t>librarians’ research</a:t>
            </a:r>
            <a:endParaRPr lang="en-US" dirty="0"/>
          </a:p>
        </p:txBody>
      </p:sp>
    </p:spTree>
    <p:extLst>
      <p:ext uri="{BB962C8B-B14F-4D97-AF65-F5344CB8AC3E}">
        <p14:creationId xmlns:p14="http://schemas.microsoft.com/office/powerpoint/2010/main" val="17461456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85800" y="1752601"/>
            <a:ext cx="7772400" cy="1219199"/>
          </a:xfrm>
        </p:spPr>
        <p:txBody>
          <a:bodyPr/>
          <a:lstStyle/>
          <a:p>
            <a:r>
              <a:rPr lang="en-US" dirty="0" smtClean="0"/>
              <a:t>Librarians as Teachers</a:t>
            </a:r>
            <a:endParaRPr lang="en-US" dirty="0"/>
          </a:p>
        </p:txBody>
      </p:sp>
      <p:sp>
        <p:nvSpPr>
          <p:cNvPr id="6" name="Subtitle 5"/>
          <p:cNvSpPr>
            <a:spLocks noGrp="1"/>
          </p:cNvSpPr>
          <p:nvPr>
            <p:ph type="subTitle" idx="1"/>
          </p:nvPr>
        </p:nvSpPr>
        <p:spPr/>
        <p:txBody>
          <a:bodyPr/>
          <a:lstStyle/>
          <a:p>
            <a:endParaRPr lang="en-US" dirty="0"/>
          </a:p>
        </p:txBody>
      </p:sp>
      <p:sp>
        <p:nvSpPr>
          <p:cNvPr id="3" name="Footer Placeholder 2"/>
          <p:cNvSpPr>
            <a:spLocks noGrp="1"/>
          </p:cNvSpPr>
          <p:nvPr>
            <p:ph type="ftr" sz="quarter" idx="11"/>
          </p:nvPr>
        </p:nvSpPr>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Tree>
    <p:extLst>
      <p:ext uri="{BB962C8B-B14F-4D97-AF65-F5344CB8AC3E}">
        <p14:creationId xmlns:p14="http://schemas.microsoft.com/office/powerpoint/2010/main" val="21852571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Matters because</a:t>
            </a:r>
          </a:p>
          <a:p>
            <a:pPr lvl="1"/>
            <a:r>
              <a:rPr lang="en-US" dirty="0" smtClean="0"/>
              <a:t>It is important that the perception of the research and its place is understood both by librarian peer reviewers and faculty</a:t>
            </a:r>
          </a:p>
          <a:p>
            <a:pPr lvl="1"/>
            <a:r>
              <a:rPr lang="en-US" dirty="0" smtClean="0"/>
              <a:t>It affects the support and approval</a:t>
            </a:r>
          </a:p>
          <a:p>
            <a:pPr lvl="1"/>
            <a:r>
              <a:rPr lang="en-US" dirty="0" smtClean="0"/>
              <a:t>It’s place in workload needs to be understood, balanced and valued</a:t>
            </a:r>
          </a:p>
          <a:p>
            <a:pPr lvl="1"/>
            <a:r>
              <a:rPr lang="en-US" dirty="0" smtClean="0"/>
              <a:t>It can influence appointment, promotion and tenure</a:t>
            </a:r>
          </a:p>
          <a:p>
            <a:pPr lvl="1"/>
            <a:endParaRPr lang="en-US" dirty="0" smtClean="0"/>
          </a:p>
          <a:p>
            <a:pPr lvl="1"/>
            <a:endParaRPr lang="en-US" dirty="0" smtClean="0"/>
          </a:p>
          <a:p>
            <a:pPr lvl="1"/>
            <a:endParaRPr lang="en-US" dirty="0" smtClean="0"/>
          </a:p>
          <a:p>
            <a:pPr lvl="1"/>
            <a:endParaRPr lang="en-US" dirty="0" smtClean="0"/>
          </a:p>
          <a:p>
            <a:endParaRPr lang="en-US" dirty="0" smtClean="0"/>
          </a:p>
          <a:p>
            <a:endParaRPr lang="en-US" dirty="0"/>
          </a:p>
        </p:txBody>
      </p:sp>
      <p:sp>
        <p:nvSpPr>
          <p:cNvPr id="3" name="Footer Placeholder 2"/>
          <p:cNvSpPr>
            <a:spLocks noGrp="1"/>
          </p:cNvSpPr>
          <p:nvPr>
            <p:ph type="ftr" sz="quarter" idx="11"/>
          </p:nvPr>
        </p:nvSpPr>
        <p:spPr>
          <a:xfrm>
            <a:off x="3657600" y="6407944"/>
            <a:ext cx="3073153" cy="365125"/>
          </a:xfrm>
        </p:spPr>
        <p:txBody>
          <a:bodyPr/>
          <a:lstStyle/>
          <a:p>
            <a:pPr>
              <a:defRPr/>
            </a:pPr>
            <a:r>
              <a:rPr lang="en-CA" dirty="0" smtClean="0"/>
              <a:t>CAUT Librarians Conference </a:t>
            </a:r>
          </a:p>
          <a:p>
            <a:pPr>
              <a:defRPr/>
            </a:pPr>
            <a:r>
              <a:rPr lang="en-CA" dirty="0" smtClean="0"/>
              <a:t>Shaping the Future of Academic Librarianship  </a:t>
            </a:r>
          </a:p>
          <a:p>
            <a:pPr>
              <a:defRPr/>
            </a:pPr>
            <a:r>
              <a:rPr lang="en-CA" dirty="0" smtClean="0"/>
              <a:t>26-27 October 2012</a:t>
            </a:r>
            <a:endParaRPr lang="en-US" dirty="0"/>
          </a:p>
        </p:txBody>
      </p:sp>
      <p:sp>
        <p:nvSpPr>
          <p:cNvPr id="4" name="Title 3"/>
          <p:cNvSpPr>
            <a:spLocks noGrp="1"/>
          </p:cNvSpPr>
          <p:nvPr>
            <p:ph type="title"/>
          </p:nvPr>
        </p:nvSpPr>
        <p:spPr/>
        <p:txBody>
          <a:bodyPr>
            <a:normAutofit fontScale="90000"/>
          </a:bodyPr>
          <a:lstStyle/>
          <a:p>
            <a:r>
              <a:rPr lang="en-US" dirty="0"/>
              <a:t>How others perceive </a:t>
            </a:r>
            <a:r>
              <a:rPr lang="en-US" dirty="0" smtClean="0"/>
              <a:t>librarians’ </a:t>
            </a:r>
            <a:r>
              <a:rPr lang="en-US" dirty="0"/>
              <a:t>research</a:t>
            </a:r>
          </a:p>
        </p:txBody>
      </p:sp>
    </p:spTree>
    <p:extLst>
      <p:ext uri="{BB962C8B-B14F-4D97-AF65-F5344CB8AC3E}">
        <p14:creationId xmlns:p14="http://schemas.microsoft.com/office/powerpoint/2010/main" val="24779403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CA" sz="2400" dirty="0" smtClean="0"/>
              <a:t>Because if we permit it to become only evidence-based practice rather than research-based practice research by librarians will be reduced to complying with metrics </a:t>
            </a:r>
          </a:p>
          <a:p>
            <a:r>
              <a:rPr lang="en-CA" sz="2400" dirty="0" smtClean="0"/>
              <a:t>Our own research is vital to protect and advance our profession otherwise we will be defined by others</a:t>
            </a:r>
          </a:p>
          <a:p>
            <a:r>
              <a:rPr lang="en-CA" sz="2400" dirty="0" smtClean="0"/>
              <a:t>Since good librarianship is vital to the academic enterprise, it follows that advancing knowledge of the field of librarianship is vital to maintaining our ability to do so” (Lowry p. 449-450)</a:t>
            </a:r>
            <a:endParaRPr lang="en-CA" sz="2400" dirty="0"/>
          </a:p>
        </p:txBody>
      </p:sp>
      <p:sp>
        <p:nvSpPr>
          <p:cNvPr id="5" name="Footer Placeholder 4"/>
          <p:cNvSpPr>
            <a:spLocks noGrp="1"/>
          </p:cNvSpPr>
          <p:nvPr>
            <p:ph type="ftr" sz="quarter" idx="11"/>
          </p:nvPr>
        </p:nvSpPr>
        <p:spPr>
          <a:xfrm>
            <a:off x="3657601" y="6400800"/>
            <a:ext cx="3073400" cy="373063"/>
          </a:xfrm>
        </p:spPr>
        <p:txBody>
          <a:bodyPr/>
          <a:lstStyle/>
          <a:p>
            <a:r>
              <a:rPr lang="en-CA" dirty="0" smtClean="0"/>
              <a:t>CAUT Librarians Conference  </a:t>
            </a:r>
          </a:p>
          <a:p>
            <a:r>
              <a:rPr lang="en-CA" dirty="0" smtClean="0"/>
              <a:t>Shaping the Future of Academic Librarianship </a:t>
            </a:r>
          </a:p>
          <a:p>
            <a:r>
              <a:rPr lang="en-CA" dirty="0" smtClean="0"/>
              <a:t> 26-27 October 2012</a:t>
            </a:r>
            <a:endParaRPr lang="en-US" dirty="0"/>
          </a:p>
        </p:txBody>
      </p:sp>
      <p:sp>
        <p:nvSpPr>
          <p:cNvPr id="2" name="Title 1"/>
          <p:cNvSpPr>
            <a:spLocks noGrp="1"/>
          </p:cNvSpPr>
          <p:nvPr>
            <p:ph type="title"/>
          </p:nvPr>
        </p:nvSpPr>
        <p:spPr/>
        <p:txBody>
          <a:bodyPr>
            <a:normAutofit fontScale="90000"/>
          </a:bodyPr>
          <a:lstStyle/>
          <a:p>
            <a:r>
              <a:rPr lang="en-CA" dirty="0" smtClean="0"/>
              <a:t>Why should we take ownership of research?</a:t>
            </a:r>
            <a:endParaRPr lang="en-CA" dirty="0"/>
          </a:p>
        </p:txBody>
      </p:sp>
    </p:spTree>
    <p:extLst>
      <p:ext uri="{BB962C8B-B14F-4D97-AF65-F5344CB8AC3E}">
        <p14:creationId xmlns:p14="http://schemas.microsoft.com/office/powerpoint/2010/main" val="230996126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CA" sz="2400" dirty="0"/>
              <a:t>Lack of professional </a:t>
            </a:r>
            <a:r>
              <a:rPr lang="en-CA" sz="2400" dirty="0" smtClean="0"/>
              <a:t>preparation/confidence </a:t>
            </a:r>
            <a:endParaRPr lang="en-CA" sz="2400" dirty="0"/>
          </a:p>
          <a:p>
            <a:r>
              <a:rPr lang="en-CA" sz="2400" dirty="0"/>
              <a:t>Inflexibility of schedule</a:t>
            </a:r>
          </a:p>
          <a:p>
            <a:r>
              <a:rPr lang="en-CA" sz="2400" dirty="0"/>
              <a:t>Time </a:t>
            </a:r>
            <a:r>
              <a:rPr lang="en-CA" sz="2400" dirty="0" smtClean="0"/>
              <a:t>requirements </a:t>
            </a:r>
          </a:p>
          <a:p>
            <a:r>
              <a:rPr lang="en-CA" sz="2400" dirty="0" smtClean="0"/>
              <a:t>Colleagues </a:t>
            </a:r>
            <a:r>
              <a:rPr lang="en-CA" sz="2400" dirty="0"/>
              <a:t>who do not understand value of </a:t>
            </a:r>
            <a:r>
              <a:rPr lang="en-CA" sz="2400" dirty="0" smtClean="0"/>
              <a:t>research, </a:t>
            </a:r>
            <a:r>
              <a:rPr lang="en-CA" sz="2400" dirty="0"/>
              <a:t>or begrudge the time it takes away from the library.  Workload implications for all.</a:t>
            </a:r>
          </a:p>
          <a:p>
            <a:r>
              <a:rPr lang="en-CA" sz="2400" dirty="0"/>
              <a:t>Equity issue: </a:t>
            </a:r>
            <a:r>
              <a:rPr lang="en-CA" sz="2400" dirty="0" smtClean="0"/>
              <a:t>many librarians struggle to find designated, dedicated research time (</a:t>
            </a:r>
            <a:r>
              <a:rPr lang="en-CA" sz="2400" dirty="0" err="1" smtClean="0"/>
              <a:t>eg</a:t>
            </a:r>
            <a:r>
              <a:rPr lang="en-CA" sz="2400" dirty="0" smtClean="0"/>
              <a:t> a </a:t>
            </a:r>
            <a:r>
              <a:rPr lang="en-CA" sz="2400" smtClean="0"/>
              <a:t>research term).  </a:t>
            </a:r>
          </a:p>
          <a:p>
            <a:r>
              <a:rPr lang="en-CA" sz="2400" smtClean="0"/>
              <a:t>Will </a:t>
            </a:r>
            <a:r>
              <a:rPr lang="en-CA" sz="2400" dirty="0" smtClean="0"/>
              <a:t>research expectations increase pressure?</a:t>
            </a:r>
            <a:endParaRPr lang="en-CA" sz="2400" dirty="0"/>
          </a:p>
        </p:txBody>
      </p:sp>
      <p:sp>
        <p:nvSpPr>
          <p:cNvPr id="5" name="Footer Placeholder 4"/>
          <p:cNvSpPr>
            <a:spLocks noGrp="1"/>
          </p:cNvSpPr>
          <p:nvPr>
            <p:ph type="ftr" sz="quarter" idx="11"/>
          </p:nvPr>
        </p:nvSpPr>
        <p:spPr>
          <a:xfrm>
            <a:off x="3657601" y="6400800"/>
            <a:ext cx="3073400" cy="373063"/>
          </a:xfrm>
        </p:spPr>
        <p:txBody>
          <a:bodyPr/>
          <a:lstStyle/>
          <a:p>
            <a:r>
              <a:rPr lang="en-CA" dirty="0" smtClean="0"/>
              <a:t>CAUT Librarians Conference  </a:t>
            </a:r>
          </a:p>
          <a:p>
            <a:r>
              <a:rPr lang="en-CA" dirty="0" smtClean="0"/>
              <a:t>Shaping the Future of Academic Librarianship </a:t>
            </a:r>
          </a:p>
          <a:p>
            <a:r>
              <a:rPr lang="en-CA" dirty="0" smtClean="0"/>
              <a:t> 26-27 October 2012</a:t>
            </a:r>
            <a:endParaRPr lang="en-US" dirty="0"/>
          </a:p>
        </p:txBody>
      </p:sp>
      <p:sp>
        <p:nvSpPr>
          <p:cNvPr id="2" name="Title 1"/>
          <p:cNvSpPr>
            <a:spLocks noGrp="1"/>
          </p:cNvSpPr>
          <p:nvPr>
            <p:ph type="title"/>
          </p:nvPr>
        </p:nvSpPr>
        <p:spPr/>
        <p:txBody>
          <a:bodyPr>
            <a:normAutofit/>
          </a:bodyPr>
          <a:lstStyle/>
          <a:p>
            <a:r>
              <a:rPr lang="en-CA" dirty="0" smtClean="0"/>
              <a:t>Barriers to taking ownership</a:t>
            </a:r>
            <a:endParaRPr lang="en-CA" dirty="0"/>
          </a:p>
        </p:txBody>
      </p:sp>
    </p:spTree>
    <p:extLst>
      <p:ext uri="{BB962C8B-B14F-4D97-AF65-F5344CB8AC3E}">
        <p14:creationId xmlns:p14="http://schemas.microsoft.com/office/powerpoint/2010/main" val="27544479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CA" dirty="0" smtClean="0"/>
              <a:t>Will those who do no research lose credibility or become vulnerable (dispensable?)</a:t>
            </a:r>
          </a:p>
          <a:p>
            <a:r>
              <a:rPr lang="en-CA" dirty="0" smtClean="0"/>
              <a:t>Might this lead to a two-tiered, streamed division of academic librarianship along the lines of the faculty “research professor” </a:t>
            </a:r>
            <a:r>
              <a:rPr lang="en-CA" dirty="0" err="1" smtClean="0"/>
              <a:t>vs</a:t>
            </a:r>
            <a:r>
              <a:rPr lang="en-CA" dirty="0" smtClean="0"/>
              <a:t> “teaching professor”</a:t>
            </a:r>
          </a:p>
          <a:p>
            <a:r>
              <a:rPr lang="en-CA" dirty="0" smtClean="0"/>
              <a:t>Funding</a:t>
            </a:r>
          </a:p>
          <a:p>
            <a:r>
              <a:rPr lang="en-CA" dirty="0" smtClean="0"/>
              <a:t>How do we keep it all in the mix – practice, research and service?</a:t>
            </a:r>
          </a:p>
          <a:p>
            <a:endParaRPr lang="en-CA" sz="1800" dirty="0" smtClean="0"/>
          </a:p>
          <a:p>
            <a:endParaRPr lang="en-CA" dirty="0"/>
          </a:p>
        </p:txBody>
      </p:sp>
      <p:sp>
        <p:nvSpPr>
          <p:cNvPr id="5" name="Footer Placeholder 4"/>
          <p:cNvSpPr>
            <a:spLocks noGrp="1"/>
          </p:cNvSpPr>
          <p:nvPr>
            <p:ph type="ftr" sz="quarter" idx="11"/>
          </p:nvPr>
        </p:nvSpPr>
        <p:spPr>
          <a:xfrm>
            <a:off x="3429001" y="6400800"/>
            <a:ext cx="3302000" cy="373063"/>
          </a:xfrm>
        </p:spPr>
        <p:txBody>
          <a:bodyPr/>
          <a:lstStyle/>
          <a:p>
            <a:r>
              <a:rPr lang="en-CA" dirty="0" smtClean="0"/>
              <a:t>CAUT Librarians Conference </a:t>
            </a:r>
          </a:p>
          <a:p>
            <a:r>
              <a:rPr lang="en-CA" dirty="0" smtClean="0"/>
              <a:t>Shaping the Future of Academic Librarianship  </a:t>
            </a:r>
          </a:p>
          <a:p>
            <a:r>
              <a:rPr lang="en-CA" dirty="0" smtClean="0"/>
              <a:t>26-27 October 2012</a:t>
            </a:r>
            <a:endParaRPr lang="en-US" dirty="0"/>
          </a:p>
        </p:txBody>
      </p:sp>
      <p:sp>
        <p:nvSpPr>
          <p:cNvPr id="2" name="Title 1"/>
          <p:cNvSpPr>
            <a:spLocks noGrp="1"/>
          </p:cNvSpPr>
          <p:nvPr>
            <p:ph type="title"/>
          </p:nvPr>
        </p:nvSpPr>
        <p:spPr/>
        <p:txBody>
          <a:bodyPr/>
          <a:lstStyle/>
          <a:p>
            <a:r>
              <a:rPr lang="en-CA" dirty="0" smtClean="0"/>
              <a:t>Ownership challenges</a:t>
            </a:r>
            <a:endParaRPr lang="en-CA" dirty="0"/>
          </a:p>
        </p:txBody>
      </p:sp>
    </p:spTree>
    <p:extLst>
      <p:ext uri="{BB962C8B-B14F-4D97-AF65-F5344CB8AC3E}">
        <p14:creationId xmlns:p14="http://schemas.microsoft.com/office/powerpoint/2010/main" val="31453239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3733800" y="6477000"/>
            <a:ext cx="2996953" cy="297655"/>
          </a:xfrm>
        </p:spPr>
        <p:txBody>
          <a:bodyPr/>
          <a:lstStyle/>
          <a:p>
            <a:pPr>
              <a:defRPr/>
            </a:pPr>
            <a:r>
              <a:rPr lang="en-CA" dirty="0" smtClean="0"/>
              <a:t>CAUT Librarians Conference  </a:t>
            </a:r>
          </a:p>
          <a:p>
            <a:pPr>
              <a:defRPr/>
            </a:pPr>
            <a:r>
              <a:rPr lang="en-CA" dirty="0" smtClean="0"/>
              <a:t>Shaping the Future of Academic Librarianship</a:t>
            </a:r>
          </a:p>
          <a:p>
            <a:pPr>
              <a:defRPr/>
            </a:pPr>
            <a:r>
              <a:rPr lang="en-CA" dirty="0" smtClean="0"/>
              <a:t>26-27 October 2012</a:t>
            </a:r>
            <a:endParaRPr lang="en-US" dirty="0"/>
          </a:p>
        </p:txBody>
      </p:sp>
      <p:sp>
        <p:nvSpPr>
          <p:cNvPr id="5" name="Rectangle 4"/>
          <p:cNvSpPr/>
          <p:nvPr/>
        </p:nvSpPr>
        <p:spPr>
          <a:xfrm>
            <a:off x="623299" y="457200"/>
            <a:ext cx="8139701" cy="5586146"/>
          </a:xfrm>
          <a:prstGeom prst="rect">
            <a:avLst/>
          </a:prstGeom>
        </p:spPr>
        <p:txBody>
          <a:bodyPr wrap="square">
            <a:spAutoFit/>
          </a:bodyPr>
          <a:lstStyle/>
          <a:p>
            <a:pPr algn="ctr"/>
            <a:r>
              <a:rPr lang="en-US" sz="1600" dirty="0" smtClean="0"/>
              <a:t>References</a:t>
            </a:r>
          </a:p>
          <a:p>
            <a:pPr marL="461963" indent="-461963"/>
            <a:r>
              <a:rPr lang="en-US" sz="1100" dirty="0" smtClean="0"/>
              <a:t>CARL. </a:t>
            </a:r>
            <a:r>
              <a:rPr lang="en-US" sz="1100" dirty="0"/>
              <a:t>(</a:t>
            </a:r>
            <a:r>
              <a:rPr lang="en-US" sz="1100" dirty="0" smtClean="0"/>
              <a:t>2012)</a:t>
            </a:r>
            <a:r>
              <a:rPr lang="en-US" sz="1100" dirty="0"/>
              <a:t>. </a:t>
            </a:r>
            <a:r>
              <a:rPr lang="en-US" sz="1100" dirty="0" smtClean="0"/>
              <a:t>Librarians’ Research Institute. </a:t>
            </a:r>
            <a:r>
              <a:rPr lang="en-US" sz="1100" i="1" dirty="0"/>
              <a:t>Canadian Association of Research Libraries. </a:t>
            </a:r>
            <a:r>
              <a:rPr lang="en-US" sz="1100" dirty="0"/>
              <a:t>Retrieved from http://carl-abrc.ca/en/research-libraries/librarians-research-</a:t>
            </a:r>
            <a:r>
              <a:rPr lang="en-US" sz="1100" dirty="0" smtClean="0"/>
              <a:t>institute.html</a:t>
            </a:r>
            <a:r>
              <a:rPr lang="en-US" sz="1100" dirty="0"/>
              <a:t>; https://</a:t>
            </a:r>
            <a:r>
              <a:rPr lang="en-US" sz="1100" dirty="0" err="1"/>
              <a:t>sites.google.com</a:t>
            </a:r>
            <a:r>
              <a:rPr lang="en-US" sz="1100" dirty="0"/>
              <a:t>/site/2012lriwindsor/</a:t>
            </a:r>
            <a:r>
              <a:rPr lang="en-US" sz="1100" dirty="0" smtClean="0"/>
              <a:t>home.</a:t>
            </a:r>
          </a:p>
          <a:p>
            <a:pPr marL="461963" indent="-461963"/>
            <a:r>
              <a:rPr lang="en-US" sz="1100" dirty="0" smtClean="0"/>
              <a:t>CARL Library Education Working Group. (200?). Librarians as Researchers and Writers: Research Priorities for Canada’s Research Libraries. </a:t>
            </a:r>
            <a:r>
              <a:rPr lang="en-US" sz="1100" i="1" dirty="0" smtClean="0"/>
              <a:t>Canadian Association of Research Libraries. </a:t>
            </a:r>
            <a:r>
              <a:rPr lang="en-US" sz="1100" dirty="0" smtClean="0"/>
              <a:t>Retrieved from http://carl-abrc.ca/uploads/pdfs/writers-1.pdf.</a:t>
            </a:r>
          </a:p>
          <a:p>
            <a:pPr marL="461963" indent="-461963"/>
            <a:r>
              <a:rPr lang="en-US" sz="1100" dirty="0"/>
              <a:t>CARL Library Education Working Group. (2007). Research Competencies for CARL Librarians. </a:t>
            </a:r>
            <a:r>
              <a:rPr lang="en-US" sz="1100" i="1" dirty="0"/>
              <a:t>Canadian Association of Research Libraries. </a:t>
            </a:r>
            <a:r>
              <a:rPr lang="en-US" sz="1100" dirty="0"/>
              <a:t>Retrieved from http://carl-abrc.ca/uploads/pdfs/carl_lewg_product_brief-en.pdf</a:t>
            </a:r>
            <a:r>
              <a:rPr lang="en-US" sz="1100" dirty="0" smtClean="0"/>
              <a:t>.</a:t>
            </a:r>
          </a:p>
          <a:p>
            <a:pPr marL="461963" indent="-461963"/>
            <a:r>
              <a:rPr lang="en-US" sz="1100" dirty="0" smtClean="0"/>
              <a:t>CARL </a:t>
            </a:r>
            <a:r>
              <a:rPr lang="en-US" sz="1100" dirty="0"/>
              <a:t>Library Education Working </a:t>
            </a:r>
            <a:r>
              <a:rPr lang="en-US" sz="1100" dirty="0" smtClean="0"/>
              <a:t>Group and Building Capacity Subcommittee. </a:t>
            </a:r>
            <a:r>
              <a:rPr lang="en-US" sz="1100" dirty="0"/>
              <a:t>(</a:t>
            </a:r>
            <a:r>
              <a:rPr lang="en-US" sz="1100" dirty="0" smtClean="0"/>
              <a:t>2010)</a:t>
            </a:r>
            <a:r>
              <a:rPr lang="en-US" sz="1100" dirty="0"/>
              <a:t>. </a:t>
            </a:r>
            <a:r>
              <a:rPr lang="en-US" sz="1100" dirty="0" smtClean="0"/>
              <a:t>Core </a:t>
            </a:r>
            <a:r>
              <a:rPr lang="en-US" sz="1100" dirty="0"/>
              <a:t>Competencies </a:t>
            </a:r>
            <a:r>
              <a:rPr lang="en-US" sz="1100" dirty="0" smtClean="0"/>
              <a:t>for 21</a:t>
            </a:r>
            <a:r>
              <a:rPr lang="en-US" sz="1100" baseline="30000" dirty="0" smtClean="0"/>
              <a:t>st</a:t>
            </a:r>
            <a:r>
              <a:rPr lang="en-US" sz="1100" dirty="0" smtClean="0"/>
              <a:t> Century CARL. </a:t>
            </a:r>
            <a:r>
              <a:rPr lang="en-US" sz="1100" i="1" dirty="0"/>
              <a:t>Canadian Association of Research Libraries. </a:t>
            </a:r>
            <a:r>
              <a:rPr lang="en-US" sz="1100" dirty="0"/>
              <a:t>Retrieved from http://carl-abrc.ca/uploads/pdfs</a:t>
            </a:r>
            <a:r>
              <a:rPr lang="en-US" sz="1100" dirty="0" smtClean="0"/>
              <a:t>/core_comp_profile-e.pdf.</a:t>
            </a:r>
          </a:p>
          <a:p>
            <a:pPr marL="461963" indent="-461963"/>
            <a:r>
              <a:rPr lang="en-US" sz="1100" dirty="0" smtClean="0"/>
              <a:t>CAUT. </a:t>
            </a:r>
            <a:r>
              <a:rPr lang="en-US" sz="1100" dirty="0"/>
              <a:t>(</a:t>
            </a:r>
            <a:r>
              <a:rPr lang="en-US" sz="1100" dirty="0" smtClean="0"/>
              <a:t>2003)</a:t>
            </a:r>
            <a:r>
              <a:rPr lang="en-US" sz="1100" dirty="0"/>
              <a:t>. Model Clause on the Scholarly Activity of Academic Librarians</a:t>
            </a:r>
            <a:r>
              <a:rPr lang="en-US" sz="1100" dirty="0" smtClean="0"/>
              <a:t>. </a:t>
            </a:r>
            <a:r>
              <a:rPr lang="en-US" sz="1100" i="1" dirty="0"/>
              <a:t>Canadian Association of </a:t>
            </a:r>
            <a:r>
              <a:rPr lang="en-US" sz="1100" i="1" dirty="0" smtClean="0"/>
              <a:t>University Teachers. </a:t>
            </a:r>
            <a:r>
              <a:rPr lang="en-US" sz="1100" dirty="0"/>
              <a:t>Retrieved from http://</a:t>
            </a:r>
            <a:r>
              <a:rPr lang="en-US" sz="1100" dirty="0" err="1"/>
              <a:t>www.caut.ca</a:t>
            </a:r>
            <a:r>
              <a:rPr lang="en-US" sz="1100" dirty="0"/>
              <a:t>/</a:t>
            </a:r>
            <a:r>
              <a:rPr lang="en-US" sz="1100" dirty="0" err="1"/>
              <a:t>pages.asp?lang</a:t>
            </a:r>
            <a:r>
              <a:rPr lang="en-US" sz="1100" dirty="0"/>
              <a:t>=1&amp;page=412.</a:t>
            </a:r>
            <a:endParaRPr lang="en-US" sz="1100" dirty="0" smtClean="0"/>
          </a:p>
          <a:p>
            <a:pPr marL="457200" indent="-914400"/>
            <a:r>
              <a:rPr lang="en-US" sz="1100" dirty="0" smtClean="0"/>
              <a:t>Croft, J.B. (2012). Library Faculty and the Research Agenda: A Building Block for the Successful Academic Career. </a:t>
            </a:r>
            <a:r>
              <a:rPr lang="en-US" sz="1100" i="1" dirty="0" smtClean="0"/>
              <a:t>Presented at SWTXPCA February 2012. </a:t>
            </a:r>
            <a:r>
              <a:rPr lang="en-US" sz="1100" i="1" dirty="0" err="1" smtClean="0"/>
              <a:t>Academia.edu</a:t>
            </a:r>
            <a:r>
              <a:rPr lang="en-US" sz="1100" i="1" dirty="0"/>
              <a:t>. </a:t>
            </a:r>
            <a:r>
              <a:rPr lang="en-US" sz="1100" dirty="0"/>
              <a:t>http://</a:t>
            </a:r>
            <a:r>
              <a:rPr lang="en-US" sz="1100" dirty="0" err="1"/>
              <a:t>www.academia.edu</a:t>
            </a:r>
            <a:r>
              <a:rPr lang="en-US" sz="1100" dirty="0"/>
              <a:t>/1416295/</a:t>
            </a:r>
            <a:r>
              <a:rPr lang="en-US" sz="1100" dirty="0" err="1" smtClean="0"/>
              <a:t>Library_Faculty_and_the_Research_Agenda</a:t>
            </a:r>
            <a:r>
              <a:rPr lang="en-US" sz="1100" dirty="0" smtClean="0"/>
              <a:t>.</a:t>
            </a:r>
          </a:p>
          <a:p>
            <a:pPr marL="457200" indent="-914400"/>
            <a:r>
              <a:rPr lang="en-US" sz="1100" dirty="0"/>
              <a:t>Fox, D. (2007). </a:t>
            </a:r>
            <a:r>
              <a:rPr lang="en-US" sz="1100" dirty="0" smtClean="0"/>
              <a:t>A Demographic and Career Profile of Canadian Research University Librarians.</a:t>
            </a:r>
            <a:r>
              <a:rPr lang="en-US" sz="1100" i="1" dirty="0" smtClean="0"/>
              <a:t> The Journal of Academic Librarianship, 33</a:t>
            </a:r>
            <a:r>
              <a:rPr lang="en-US" sz="1100" dirty="0" smtClean="0"/>
              <a:t>(5)</a:t>
            </a:r>
            <a:r>
              <a:rPr lang="en-US" sz="1100" dirty="0"/>
              <a:t>, </a:t>
            </a:r>
            <a:r>
              <a:rPr lang="en-US" sz="1100" dirty="0" smtClean="0"/>
              <a:t>540-550. </a:t>
            </a:r>
            <a:r>
              <a:rPr lang="en-US" sz="1100" dirty="0" err="1" smtClean="0"/>
              <a:t>doi</a:t>
            </a:r>
            <a:r>
              <a:rPr lang="en-US" sz="1100" dirty="0" smtClean="0"/>
              <a:t>: 10:1016/j.acalib.2007.05.006.</a:t>
            </a:r>
          </a:p>
          <a:p>
            <a:pPr marL="457200" indent="-914400"/>
            <a:r>
              <a:rPr lang="en-US" sz="1100" dirty="0"/>
              <a:t>Fox, D. (2007). </a:t>
            </a:r>
            <a:r>
              <a:rPr lang="en-US" sz="1100" dirty="0" smtClean="0"/>
              <a:t>Finding Time for Scholarship: A Survey of </a:t>
            </a:r>
            <a:r>
              <a:rPr lang="en-US" sz="1100" dirty="0"/>
              <a:t>Canadian Research University Librarians.</a:t>
            </a:r>
            <a:r>
              <a:rPr lang="en-US" sz="1100" i="1" dirty="0"/>
              <a:t> p</a:t>
            </a:r>
            <a:r>
              <a:rPr lang="en-US" sz="1100" i="1" dirty="0" smtClean="0"/>
              <a:t>ortal: Libraries and the Academy , </a:t>
            </a:r>
            <a:r>
              <a:rPr lang="en-US" sz="1100" i="1" dirty="0"/>
              <a:t>7</a:t>
            </a:r>
            <a:r>
              <a:rPr lang="en-US" sz="1100" dirty="0" smtClean="0"/>
              <a:t>(</a:t>
            </a:r>
            <a:r>
              <a:rPr lang="en-US" sz="1100" dirty="0"/>
              <a:t>4</a:t>
            </a:r>
            <a:r>
              <a:rPr lang="en-US" sz="1100" dirty="0" smtClean="0"/>
              <a:t>)</a:t>
            </a:r>
            <a:r>
              <a:rPr lang="en-US" sz="1100" dirty="0"/>
              <a:t>, 540-550</a:t>
            </a:r>
            <a:r>
              <a:rPr lang="en-US" sz="1100" dirty="0" smtClean="0"/>
              <a:t>. </a:t>
            </a:r>
            <a:r>
              <a:rPr lang="en-US" sz="1100" dirty="0" err="1" smtClean="0"/>
              <a:t>doi</a:t>
            </a:r>
            <a:r>
              <a:rPr lang="en-US" sz="1100" dirty="0" smtClean="0"/>
              <a:t>: 10.1353</a:t>
            </a:r>
            <a:r>
              <a:rPr lang="en-US" sz="1100" dirty="0"/>
              <a:t>/pla.</a:t>
            </a:r>
            <a:r>
              <a:rPr lang="en-US" sz="1100" dirty="0" smtClean="0"/>
              <a:t>2007.0041.</a:t>
            </a:r>
            <a:endParaRPr lang="en-US" sz="1100" dirty="0"/>
          </a:p>
          <a:p>
            <a:pPr marL="457200" indent="-914400"/>
            <a:r>
              <a:rPr lang="en-US" sz="1100" dirty="0" smtClean="0"/>
              <a:t>Fox, D. (2007)</a:t>
            </a:r>
            <a:r>
              <a:rPr lang="en-US" sz="1100" dirty="0"/>
              <a:t>. </a:t>
            </a:r>
            <a:r>
              <a:rPr lang="en-US" sz="1100" dirty="0" smtClean="0"/>
              <a:t>The Scholarship of Canadian Research University Librarians.</a:t>
            </a:r>
            <a:r>
              <a:rPr lang="en-US" sz="1100" i="1" dirty="0" smtClean="0"/>
              <a:t> Partnership:  the Canadian Journal of Library and Information Practice and Research, 2</a:t>
            </a:r>
            <a:r>
              <a:rPr lang="en-US" sz="1100" dirty="0" smtClean="0"/>
              <a:t>(</a:t>
            </a:r>
            <a:r>
              <a:rPr lang="en-US" sz="1100" dirty="0"/>
              <a:t>2</a:t>
            </a:r>
            <a:r>
              <a:rPr lang="en-US" sz="1100" dirty="0" smtClean="0"/>
              <a:t>), 22p. </a:t>
            </a:r>
            <a:r>
              <a:rPr lang="en-US" sz="1100" dirty="0"/>
              <a:t>Retrieved from: http://</a:t>
            </a:r>
            <a:r>
              <a:rPr lang="en-US" sz="1100" dirty="0" err="1"/>
              <a:t>journal.lib.uoguelph.ca</a:t>
            </a:r>
            <a:r>
              <a:rPr lang="en-US" sz="1100" dirty="0"/>
              <a:t>/</a:t>
            </a:r>
            <a:r>
              <a:rPr lang="en-US" sz="1100" dirty="0" err="1"/>
              <a:t>index.php</a:t>
            </a:r>
            <a:r>
              <a:rPr lang="en-US" sz="1100" dirty="0"/>
              <a:t>/</a:t>
            </a:r>
            <a:r>
              <a:rPr lang="en-US" sz="1100" dirty="0" err="1"/>
              <a:t>perj</a:t>
            </a:r>
            <a:r>
              <a:rPr lang="en-US" sz="1100" dirty="0"/>
              <a:t>/article/view/</a:t>
            </a:r>
            <a:r>
              <a:rPr lang="en-US" sz="1100" dirty="0" smtClean="0"/>
              <a:t>305.</a:t>
            </a:r>
          </a:p>
          <a:p>
            <a:pPr marL="457200" indent="-914400"/>
            <a:r>
              <a:rPr lang="en-US" sz="1100" dirty="0" smtClean="0"/>
              <a:t>Jacobs, H.L.M., Berg, S. &amp; Cornwall, D. (2010) Something to Talk About: Re-thinking Conversations on Research Culture in Canadian Academic Libraries. </a:t>
            </a:r>
            <a:r>
              <a:rPr lang="en-US" sz="1100" i="1" dirty="0" smtClean="0"/>
              <a:t>Partnership:  the Canadian Journal of Library and Information Practice and Research, 5</a:t>
            </a:r>
            <a:r>
              <a:rPr lang="en-US" sz="1100" dirty="0" smtClean="0"/>
              <a:t>(2), 11p. </a:t>
            </a:r>
            <a:r>
              <a:rPr lang="en-US" sz="1100" dirty="0"/>
              <a:t>Retrieved from: http://</a:t>
            </a:r>
            <a:r>
              <a:rPr lang="en-US" sz="1100" dirty="0" err="1"/>
              <a:t>journal.lib.uoguelph.ca</a:t>
            </a:r>
            <a:r>
              <a:rPr lang="en-US" sz="1100" dirty="0"/>
              <a:t>/</a:t>
            </a:r>
            <a:r>
              <a:rPr lang="en-US" sz="1100" dirty="0" err="1"/>
              <a:t>index.php</a:t>
            </a:r>
            <a:r>
              <a:rPr lang="en-US" sz="1100" dirty="0"/>
              <a:t>/</a:t>
            </a:r>
            <a:r>
              <a:rPr lang="en-US" sz="1100" dirty="0" err="1"/>
              <a:t>perj</a:t>
            </a:r>
            <a:r>
              <a:rPr lang="en-US" sz="1100" dirty="0"/>
              <a:t>/article/view/</a:t>
            </a:r>
            <a:r>
              <a:rPr lang="en-US" sz="1100" dirty="0" smtClean="0"/>
              <a:t>1247.</a:t>
            </a:r>
          </a:p>
          <a:p>
            <a:pPr marL="457200" indent="-914400"/>
            <a:r>
              <a:rPr lang="en-US" sz="1100" dirty="0" err="1" smtClean="0"/>
              <a:t>Koufogiannakis</a:t>
            </a:r>
            <a:r>
              <a:rPr lang="en-US" sz="1100" dirty="0" smtClean="0"/>
              <a:t>, D. &amp; </a:t>
            </a:r>
            <a:r>
              <a:rPr lang="en-US" sz="1100" dirty="0" err="1" smtClean="0"/>
              <a:t>Crumley</a:t>
            </a:r>
            <a:r>
              <a:rPr lang="en-US" sz="1100" dirty="0" smtClean="0"/>
              <a:t>, E. (2006). Research in Librarianship: Issues to Consider. </a:t>
            </a:r>
            <a:r>
              <a:rPr lang="en-US" sz="1100" i="1" dirty="0" smtClean="0"/>
              <a:t>Library Hi Tech, 24</a:t>
            </a:r>
            <a:r>
              <a:rPr lang="en-US" sz="1100" dirty="0" smtClean="0"/>
              <a:t>(3), 324-340. </a:t>
            </a:r>
            <a:r>
              <a:rPr lang="en-US" sz="1100" dirty="0" err="1" smtClean="0"/>
              <a:t>doi</a:t>
            </a:r>
            <a:r>
              <a:rPr lang="en-US" sz="1100" dirty="0" smtClean="0"/>
              <a:t>: </a:t>
            </a:r>
            <a:r>
              <a:rPr lang="en-US" sz="1100" dirty="0"/>
              <a:t>10.1108/</a:t>
            </a:r>
            <a:r>
              <a:rPr lang="en-US" sz="1100" dirty="0" smtClean="0"/>
              <a:t>07378830610692109.</a:t>
            </a:r>
          </a:p>
          <a:p>
            <a:pPr marL="457200" indent="-914400"/>
            <a:r>
              <a:rPr lang="en-US" sz="1100" dirty="0" smtClean="0"/>
              <a:t>Lowry, C.B. (2004). Research and Scholarship Defined for </a:t>
            </a:r>
            <a:r>
              <a:rPr lang="en-US" sz="1100" i="1" dirty="0" smtClean="0"/>
              <a:t>portal: Libraries and the Academy</a:t>
            </a:r>
            <a:r>
              <a:rPr lang="en-US" sz="1100" i="1" dirty="0"/>
              <a:t>. portal: Libraries and the </a:t>
            </a:r>
            <a:r>
              <a:rPr lang="en-US" sz="1100" i="1" dirty="0" smtClean="0"/>
              <a:t>Academy, </a:t>
            </a:r>
            <a:r>
              <a:rPr lang="en-US" sz="1100" dirty="0" smtClean="0"/>
              <a:t>4(4), 449-453. </a:t>
            </a:r>
            <a:r>
              <a:rPr lang="en-US" sz="1100" dirty="0" err="1" smtClean="0"/>
              <a:t>doi</a:t>
            </a:r>
            <a:r>
              <a:rPr lang="en-US" sz="1100" dirty="0" smtClean="0"/>
              <a:t>: 10.1353</a:t>
            </a:r>
            <a:r>
              <a:rPr lang="en-US" sz="1100" dirty="0"/>
              <a:t>/pla.2004.0068</a:t>
            </a:r>
            <a:endParaRPr lang="en-US" sz="1100" dirty="0" smtClean="0"/>
          </a:p>
          <a:p>
            <a:pPr marL="457200" indent="-914400"/>
            <a:r>
              <a:rPr lang="en-US" sz="1100" dirty="0" smtClean="0"/>
              <a:t>Watson-Bourne, R. (2000). Academic Librarians as Practitioner-Researchers. </a:t>
            </a:r>
            <a:r>
              <a:rPr lang="en-US" sz="1100" i="1" dirty="0" smtClean="0"/>
              <a:t>The Journal of Academic Librarianship, 26</a:t>
            </a:r>
            <a:r>
              <a:rPr lang="en-US" sz="1100" dirty="0" smtClean="0"/>
              <a:t>(2), 85-93. </a:t>
            </a:r>
            <a:r>
              <a:rPr lang="en-US" sz="1100" dirty="0" err="1" smtClean="0"/>
              <a:t>doi</a:t>
            </a:r>
            <a:r>
              <a:rPr lang="en-US" sz="1100" dirty="0" smtClean="0"/>
              <a:t>: 10.1016</a:t>
            </a:r>
            <a:r>
              <a:rPr lang="en-US" sz="1100" dirty="0"/>
              <a:t>/S0099-1333(99)00144-</a:t>
            </a:r>
            <a:r>
              <a:rPr lang="en-US" sz="1100" dirty="0" smtClean="0"/>
              <a:t>5.</a:t>
            </a:r>
            <a:endParaRPr lang="en-US" sz="1100" dirty="0"/>
          </a:p>
        </p:txBody>
      </p:sp>
    </p:spTree>
    <p:extLst>
      <p:ext uri="{BB962C8B-B14F-4D97-AF65-F5344CB8AC3E}">
        <p14:creationId xmlns:p14="http://schemas.microsoft.com/office/powerpoint/2010/main" val="41975517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eaLnBrk="1" hangingPunct="1"/>
            <a:r>
              <a:rPr lang="en-CA" sz="4000" b="1" dirty="0">
                <a:latin typeface="Calibri" charset="0"/>
              </a:rPr>
              <a:t>Librarians as Community Members</a:t>
            </a:r>
            <a:r>
              <a:rPr lang="en-CA" sz="4000" dirty="0">
                <a:latin typeface="Calibri" charset="0"/>
              </a:rPr>
              <a:t/>
            </a:r>
            <a:br>
              <a:rPr lang="en-CA" sz="4000" dirty="0">
                <a:latin typeface="Calibri" charset="0"/>
              </a:rPr>
            </a:br>
            <a:endParaRPr lang="en-CA" sz="4000" dirty="0">
              <a:latin typeface="Calibri" charset="0"/>
            </a:endParaRPr>
          </a:p>
        </p:txBody>
      </p:sp>
      <p:sp>
        <p:nvSpPr>
          <p:cNvPr id="3" name="Subtitle 2"/>
          <p:cNvSpPr>
            <a:spLocks noGrp="1"/>
          </p:cNvSpPr>
          <p:nvPr>
            <p:ph type="subTitle" idx="1"/>
          </p:nvPr>
        </p:nvSpPr>
        <p:spPr/>
        <p:txBody>
          <a:bodyPr>
            <a:normAutofit lnSpcReduction="10000"/>
          </a:bodyPr>
          <a:lstStyle/>
          <a:p>
            <a:pPr eaLnBrk="1" hangingPunct="1">
              <a:lnSpc>
                <a:spcPct val="90000"/>
              </a:lnSpc>
            </a:pPr>
            <a:r>
              <a:rPr lang="en-CA" sz="2700" dirty="0">
                <a:solidFill>
                  <a:srgbClr val="898989"/>
                </a:solidFill>
                <a:latin typeface="Calibri" charset="0"/>
              </a:rPr>
              <a:t>What does “service” mean to academic librarians?</a:t>
            </a:r>
          </a:p>
          <a:p>
            <a:pPr eaLnBrk="1" hangingPunct="1">
              <a:lnSpc>
                <a:spcPct val="90000"/>
              </a:lnSpc>
            </a:pPr>
            <a:r>
              <a:rPr lang="en-CA" sz="2700" dirty="0">
                <a:solidFill>
                  <a:srgbClr val="898989"/>
                </a:solidFill>
                <a:latin typeface="Calibri" charset="0"/>
              </a:rPr>
              <a:t>What role does “service” play in protecting and advancing our profession?</a:t>
            </a:r>
          </a:p>
          <a:p>
            <a:pPr eaLnBrk="1" hangingPunct="1">
              <a:lnSpc>
                <a:spcPct val="90000"/>
              </a:lnSpc>
            </a:pPr>
            <a:endParaRPr lang="en-CA" sz="2700" dirty="0">
              <a:solidFill>
                <a:srgbClr val="898989"/>
              </a:solidFill>
              <a:latin typeface="Calibri" charset="0"/>
            </a:endParaRPr>
          </a:p>
        </p:txBody>
      </p:sp>
      <p:sp>
        <p:nvSpPr>
          <p:cNvPr id="4" name="Footer Placeholder 1"/>
          <p:cNvSpPr>
            <a:spLocks noGrp="1"/>
          </p:cNvSpPr>
          <p:nvPr>
            <p:ph type="ftr" sz="quarter" idx="11"/>
          </p:nvPr>
        </p:nvSpPr>
        <p:spPr>
          <a:xfrm>
            <a:off x="3810000" y="6407944"/>
            <a:ext cx="2920753" cy="365125"/>
          </a:xfrm>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Tree>
    <p:extLst>
      <p:ext uri="{BB962C8B-B14F-4D97-AF65-F5344CB8AC3E}">
        <p14:creationId xmlns:p14="http://schemas.microsoft.com/office/powerpoint/2010/main" val="36414028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dirty="0">
                <a:latin typeface="Calibri" charset="0"/>
              </a:rPr>
              <a:t>Definitions of Service</a:t>
            </a:r>
            <a:endParaRPr lang="en-CA" dirty="0">
              <a:latin typeface="Calibri" charset="0"/>
            </a:endParaRPr>
          </a:p>
        </p:txBody>
      </p:sp>
      <p:sp>
        <p:nvSpPr>
          <p:cNvPr id="3075" name="Content Placeholder 2"/>
          <p:cNvSpPr>
            <a:spLocks noGrp="1"/>
          </p:cNvSpPr>
          <p:nvPr>
            <p:ph idx="1"/>
          </p:nvPr>
        </p:nvSpPr>
        <p:spPr/>
        <p:txBody>
          <a:bodyPr/>
          <a:lstStyle/>
          <a:p>
            <a:pPr eaLnBrk="1" hangingPunct="1"/>
            <a:r>
              <a:rPr lang="en-US" dirty="0">
                <a:latin typeface="Calibri" charset="0"/>
              </a:rPr>
              <a:t>Same as faculty service?</a:t>
            </a:r>
          </a:p>
          <a:p>
            <a:pPr eaLnBrk="1" hangingPunct="1"/>
            <a:r>
              <a:rPr lang="en-US" dirty="0">
                <a:latin typeface="Calibri" charset="0"/>
              </a:rPr>
              <a:t>Relationship with tenure process and academic librarian professional status</a:t>
            </a:r>
          </a:p>
          <a:p>
            <a:pPr eaLnBrk="1" hangingPunct="1"/>
            <a:r>
              <a:rPr lang="en-US" dirty="0">
                <a:latin typeface="Calibri" charset="0"/>
              </a:rPr>
              <a:t>How to compare across institutions?</a:t>
            </a:r>
          </a:p>
          <a:p>
            <a:pPr eaLnBrk="1" hangingPunct="1"/>
            <a:r>
              <a:rPr lang="en-US" dirty="0">
                <a:latin typeface="Calibri" charset="0"/>
                <a:hlinkClick r:id="rId2"/>
              </a:rPr>
              <a:t>http://academic-librarian-status.wikispaces.com/</a:t>
            </a:r>
            <a:endParaRPr lang="en-US" dirty="0">
              <a:latin typeface="Calibri" charset="0"/>
            </a:endParaRPr>
          </a:p>
          <a:p>
            <a:pPr eaLnBrk="1" hangingPunct="1"/>
            <a:r>
              <a:rPr lang="en-US" dirty="0">
                <a:latin typeface="Calibri" charset="0"/>
                <a:hlinkClick r:id="rId3"/>
              </a:rPr>
              <a:t>http://staffweb.lib.washington.edu/committees/aluw/status/p-t-information/peers</a:t>
            </a:r>
            <a:endParaRPr lang="en-US" dirty="0">
              <a:latin typeface="Calibri" charset="0"/>
            </a:endParaRPr>
          </a:p>
          <a:p>
            <a:pPr eaLnBrk="1" hangingPunct="1"/>
            <a:endParaRPr lang="en-US" dirty="0">
              <a:latin typeface="Calibri" charset="0"/>
            </a:endParaRPr>
          </a:p>
          <a:p>
            <a:pPr eaLnBrk="1" hangingPunct="1"/>
            <a:endParaRPr lang="en-CA" dirty="0">
              <a:latin typeface="Calibri" charset="0"/>
            </a:endParaRPr>
          </a:p>
        </p:txBody>
      </p:sp>
      <p:sp>
        <p:nvSpPr>
          <p:cNvPr id="4" name="Footer Placeholder 1"/>
          <p:cNvSpPr>
            <a:spLocks noGrp="1"/>
          </p:cNvSpPr>
          <p:nvPr>
            <p:ph type="ftr" sz="quarter" idx="11"/>
          </p:nvPr>
        </p:nvSpPr>
        <p:spPr>
          <a:xfrm>
            <a:off x="3810000" y="6407944"/>
            <a:ext cx="2920753" cy="365125"/>
          </a:xfrm>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Tree>
    <p:extLst>
      <p:ext uri="{BB962C8B-B14F-4D97-AF65-F5344CB8AC3E}">
        <p14:creationId xmlns:p14="http://schemas.microsoft.com/office/powerpoint/2010/main" val="7820251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fontScale="90000"/>
          </a:bodyPr>
          <a:lstStyle/>
          <a:p>
            <a:pPr eaLnBrk="1" hangingPunct="1"/>
            <a:r>
              <a:rPr lang="en-US" dirty="0">
                <a:latin typeface="Calibri" charset="0"/>
              </a:rPr>
              <a:t>Service Definition Depends on the Campus</a:t>
            </a:r>
            <a:endParaRPr lang="en-CA" dirty="0">
              <a:latin typeface="Calibri" charset="0"/>
            </a:endParaRPr>
          </a:p>
        </p:txBody>
      </p:sp>
      <p:sp>
        <p:nvSpPr>
          <p:cNvPr id="4099" name="Content Placeholder 2"/>
          <p:cNvSpPr>
            <a:spLocks noGrp="1"/>
          </p:cNvSpPr>
          <p:nvPr>
            <p:ph idx="1"/>
          </p:nvPr>
        </p:nvSpPr>
        <p:spPr/>
        <p:txBody>
          <a:bodyPr/>
          <a:lstStyle/>
          <a:p>
            <a:pPr eaLnBrk="1" hangingPunct="1"/>
            <a:r>
              <a:rPr lang="en-US" sz="2800" dirty="0">
                <a:latin typeface="Calibri" charset="0"/>
              </a:rPr>
              <a:t>California State University Retention, tenure and promotion guidelines</a:t>
            </a:r>
          </a:p>
          <a:p>
            <a:pPr eaLnBrk="1" hangingPunct="1"/>
            <a:r>
              <a:rPr lang="en-US" sz="2800" dirty="0">
                <a:latin typeface="Calibri" charset="0"/>
              </a:rPr>
              <a:t>Example policies and procedures</a:t>
            </a:r>
          </a:p>
          <a:p>
            <a:pPr eaLnBrk="1" hangingPunct="1"/>
            <a:r>
              <a:rPr lang="en-US" sz="2800" dirty="0">
                <a:latin typeface="Calibri" charset="0"/>
              </a:rPr>
              <a:t>Sample definition of </a:t>
            </a:r>
            <a:r>
              <a:rPr lang="ja-JP" altLang="en-US" sz="2800" dirty="0">
                <a:latin typeface="Calibri" charset="0"/>
              </a:rPr>
              <a:t>“</a:t>
            </a:r>
            <a:r>
              <a:rPr lang="en-US" sz="2800" dirty="0">
                <a:latin typeface="Calibri" charset="0"/>
              </a:rPr>
              <a:t>excellence</a:t>
            </a:r>
            <a:r>
              <a:rPr lang="ja-JP" altLang="en-US" sz="2800" dirty="0">
                <a:latin typeface="Calibri" charset="0"/>
              </a:rPr>
              <a:t>”</a:t>
            </a:r>
            <a:r>
              <a:rPr lang="en-US" sz="2800" dirty="0">
                <a:latin typeface="Calibri" charset="0"/>
              </a:rPr>
              <a:t> </a:t>
            </a:r>
          </a:p>
          <a:p>
            <a:pPr eaLnBrk="1" hangingPunct="1">
              <a:buFont typeface="Arial" charset="0"/>
              <a:buNone/>
            </a:pPr>
            <a:endParaRPr lang="en-US" dirty="0">
              <a:latin typeface="Calibri" charset="0"/>
            </a:endParaRPr>
          </a:p>
          <a:p>
            <a:pPr eaLnBrk="1" hangingPunct="1"/>
            <a:endParaRPr lang="en-CA" dirty="0">
              <a:latin typeface="Calibri" charset="0"/>
            </a:endParaRPr>
          </a:p>
        </p:txBody>
      </p:sp>
      <p:sp>
        <p:nvSpPr>
          <p:cNvPr id="4" name="Footer Placeholder 1"/>
          <p:cNvSpPr>
            <a:spLocks noGrp="1"/>
          </p:cNvSpPr>
          <p:nvPr>
            <p:ph type="ftr" sz="quarter" idx="11"/>
          </p:nvPr>
        </p:nvSpPr>
        <p:spPr>
          <a:xfrm>
            <a:off x="3810000" y="6407944"/>
            <a:ext cx="2920753" cy="365125"/>
          </a:xfrm>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Tree>
    <p:extLst>
      <p:ext uri="{BB962C8B-B14F-4D97-AF65-F5344CB8AC3E}">
        <p14:creationId xmlns:p14="http://schemas.microsoft.com/office/powerpoint/2010/main" val="152741464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fontScale="90000"/>
          </a:bodyPr>
          <a:lstStyle/>
          <a:p>
            <a:pPr eaLnBrk="1" hangingPunct="1"/>
            <a:r>
              <a:rPr lang="en-US" dirty="0">
                <a:latin typeface="Calibri" charset="0"/>
              </a:rPr>
              <a:t>Collective Agreements Include Definitions of Service</a:t>
            </a:r>
            <a:endParaRPr lang="en-CA" dirty="0">
              <a:latin typeface="Calibri" charset="0"/>
            </a:endParaRPr>
          </a:p>
        </p:txBody>
      </p:sp>
      <p:sp>
        <p:nvSpPr>
          <p:cNvPr id="5123" name="Content Placeholder 2"/>
          <p:cNvSpPr>
            <a:spLocks noGrp="1"/>
          </p:cNvSpPr>
          <p:nvPr>
            <p:ph idx="1"/>
          </p:nvPr>
        </p:nvSpPr>
        <p:spPr/>
        <p:txBody>
          <a:bodyPr>
            <a:normAutofit/>
          </a:bodyPr>
          <a:lstStyle/>
          <a:p>
            <a:pPr eaLnBrk="1" hangingPunct="1"/>
            <a:r>
              <a:rPr lang="en-US" sz="2800" dirty="0">
                <a:latin typeface="Calibri" charset="0"/>
              </a:rPr>
              <a:t>Example: University of Saskatchewan Library Standards</a:t>
            </a:r>
          </a:p>
          <a:p>
            <a:pPr eaLnBrk="1" hangingPunct="1"/>
            <a:r>
              <a:rPr lang="en-US" sz="2800" dirty="0">
                <a:latin typeface="Calibri" charset="0"/>
              </a:rPr>
              <a:t>Example: Concordia University Duties and Responsibilities of Librarian Members</a:t>
            </a:r>
          </a:p>
          <a:p>
            <a:pPr eaLnBrk="1" hangingPunct="1"/>
            <a:r>
              <a:rPr lang="en-US" sz="2800" dirty="0">
                <a:latin typeface="Calibri" charset="0"/>
              </a:rPr>
              <a:t>Example: Stanford Medical Center Criteria</a:t>
            </a:r>
          </a:p>
          <a:p>
            <a:pPr eaLnBrk="1" hangingPunct="1"/>
            <a:r>
              <a:rPr lang="ja-JP" altLang="en-US" sz="2800" dirty="0">
                <a:latin typeface="Calibri" charset="0"/>
              </a:rPr>
              <a:t>“</a:t>
            </a:r>
            <a:r>
              <a:rPr lang="en-US" sz="2800" dirty="0">
                <a:latin typeface="Calibri" charset="0"/>
              </a:rPr>
              <a:t>Administrative activities detract from the time available for the primary areas of clinical care, teaching and scholarship</a:t>
            </a:r>
            <a:r>
              <a:rPr lang="ja-JP" altLang="en-US" sz="2800" dirty="0">
                <a:latin typeface="Calibri" charset="0"/>
              </a:rPr>
              <a:t>”</a:t>
            </a:r>
            <a:endParaRPr lang="en-CA" sz="2800" dirty="0">
              <a:latin typeface="Calibri" charset="0"/>
            </a:endParaRPr>
          </a:p>
        </p:txBody>
      </p:sp>
      <p:sp>
        <p:nvSpPr>
          <p:cNvPr id="4" name="Footer Placeholder 1"/>
          <p:cNvSpPr>
            <a:spLocks noGrp="1"/>
          </p:cNvSpPr>
          <p:nvPr>
            <p:ph type="ftr" sz="quarter" idx="11"/>
          </p:nvPr>
        </p:nvSpPr>
        <p:spPr>
          <a:xfrm>
            <a:off x="3810000" y="6407944"/>
            <a:ext cx="2920753" cy="365125"/>
          </a:xfrm>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Tree>
    <p:extLst>
      <p:ext uri="{BB962C8B-B14F-4D97-AF65-F5344CB8AC3E}">
        <p14:creationId xmlns:p14="http://schemas.microsoft.com/office/powerpoint/2010/main" val="37326294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dirty="0">
                <a:latin typeface="Calibri" charset="0"/>
              </a:rPr>
              <a:t>University of Saskatchewan C.A.</a:t>
            </a:r>
            <a:endParaRPr lang="en-CA" dirty="0">
              <a:latin typeface="Calibri" charset="0"/>
            </a:endParaRPr>
          </a:p>
        </p:txBody>
      </p:sp>
      <p:sp>
        <p:nvSpPr>
          <p:cNvPr id="3" name="Content Placeholder 2"/>
          <p:cNvSpPr>
            <a:spLocks noGrp="1"/>
          </p:cNvSpPr>
          <p:nvPr>
            <p:ph idx="1"/>
          </p:nvPr>
        </p:nvSpPr>
        <p:spPr>
          <a:xfrm>
            <a:off x="457200" y="1481328"/>
            <a:ext cx="8534400" cy="4525963"/>
          </a:xfrm>
        </p:spPr>
        <p:txBody>
          <a:bodyPr>
            <a:normAutofit/>
          </a:bodyPr>
          <a:lstStyle/>
          <a:p>
            <a:pPr eaLnBrk="1" hangingPunct="1">
              <a:lnSpc>
                <a:spcPct val="80000"/>
              </a:lnSpc>
              <a:buFont typeface="Arial" charset="0"/>
              <a:buNone/>
            </a:pPr>
            <a:r>
              <a:rPr lang="en-CA" sz="2400" b="1" dirty="0">
                <a:latin typeface="Calibri" charset="0"/>
              </a:rPr>
              <a:t>(a) Public Service </a:t>
            </a:r>
            <a:endParaRPr lang="en-CA" sz="2400" dirty="0">
              <a:latin typeface="Calibri" charset="0"/>
            </a:endParaRPr>
          </a:p>
          <a:p>
            <a:pPr eaLnBrk="1" hangingPunct="1">
              <a:lnSpc>
                <a:spcPct val="80000"/>
              </a:lnSpc>
              <a:buFont typeface="Arial" charset="0"/>
              <a:buNone/>
            </a:pPr>
            <a:r>
              <a:rPr lang="en-CA" sz="1800" dirty="0">
                <a:latin typeface="Calibri" charset="0"/>
              </a:rPr>
              <a:t>Public service is normally defined as extending the librarian’s expertise to the community outside of the University Library. It includes service to the campus community, as well as service beyond the campus community that is not sponsored by the University Library. It will be accorded recognition insofar as the activities entail application of expertise associated with the candidate’s position in the University Library. For tenure as or promotion to Librarian III or IV, candidates must demonstrate a willingness to participate. Examples may include, but are not limited to, giving public lectures or presentations, serving as a resource person for a campus group or unit, and participating in campus events. </a:t>
            </a:r>
          </a:p>
          <a:p>
            <a:pPr eaLnBrk="1" hangingPunct="1">
              <a:lnSpc>
                <a:spcPct val="80000"/>
              </a:lnSpc>
              <a:buFont typeface="Arial" charset="0"/>
              <a:buNone/>
            </a:pPr>
            <a:r>
              <a:rPr lang="en-CA" sz="2400" b="1" dirty="0">
                <a:latin typeface="Calibri" charset="0"/>
              </a:rPr>
              <a:t>(b) Service to Academic, Professional or Scientific Organizations </a:t>
            </a:r>
            <a:endParaRPr lang="en-CA" sz="2400" dirty="0">
              <a:latin typeface="Calibri" charset="0"/>
            </a:endParaRPr>
          </a:p>
          <a:p>
            <a:pPr eaLnBrk="1" hangingPunct="1">
              <a:lnSpc>
                <a:spcPct val="80000"/>
              </a:lnSpc>
              <a:buFont typeface="Arial" charset="0"/>
              <a:buNone/>
            </a:pPr>
            <a:r>
              <a:rPr lang="en-CA" sz="1800" dirty="0">
                <a:latin typeface="Calibri" charset="0"/>
              </a:rPr>
              <a:t>To be recognized within this category, service to academic and/or professional organizations must go beyond membership in an organization to focus on active participation. Such activities might include: service on the committees or executives of academic or professional organizations; service on selection committees for provincial, national or international granting organizations; or service on the editorial board for academic, professional or scientific journals.</a:t>
            </a:r>
          </a:p>
          <a:p>
            <a:pPr eaLnBrk="1" hangingPunct="1">
              <a:lnSpc>
                <a:spcPct val="80000"/>
              </a:lnSpc>
            </a:pPr>
            <a:endParaRPr lang="en-CA" sz="1800" dirty="0">
              <a:latin typeface="Calibri" charset="0"/>
            </a:endParaRPr>
          </a:p>
        </p:txBody>
      </p:sp>
      <p:sp>
        <p:nvSpPr>
          <p:cNvPr id="4" name="Footer Placeholder 1"/>
          <p:cNvSpPr>
            <a:spLocks noGrp="1"/>
          </p:cNvSpPr>
          <p:nvPr>
            <p:ph type="ftr" sz="quarter" idx="11"/>
          </p:nvPr>
        </p:nvSpPr>
        <p:spPr>
          <a:xfrm>
            <a:off x="3810000" y="6407944"/>
            <a:ext cx="2920753" cy="365125"/>
          </a:xfrm>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Tree>
    <p:extLst>
      <p:ext uri="{BB962C8B-B14F-4D97-AF65-F5344CB8AC3E}">
        <p14:creationId xmlns:p14="http://schemas.microsoft.com/office/powerpoint/2010/main" val="8525219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109537" indent="0" algn="ctr">
              <a:buNone/>
            </a:pPr>
            <a:r>
              <a:rPr lang="en-CA" dirty="0" smtClean="0"/>
              <a:t>My answer is an emphatic “yes”</a:t>
            </a:r>
            <a:endParaRPr lang="en-CA" dirty="0"/>
          </a:p>
        </p:txBody>
      </p:sp>
      <p:sp>
        <p:nvSpPr>
          <p:cNvPr id="5" name="Footer Placeholder 4"/>
          <p:cNvSpPr>
            <a:spLocks noGrp="1"/>
          </p:cNvSpPr>
          <p:nvPr>
            <p:ph type="ftr" sz="quarter" idx="11"/>
          </p:nvPr>
        </p:nvSpPr>
        <p:spPr>
          <a:xfrm>
            <a:off x="3581401" y="6400800"/>
            <a:ext cx="3149600" cy="373063"/>
          </a:xfrm>
        </p:spPr>
        <p:txBody>
          <a:bodyPr/>
          <a:lstStyle/>
          <a:p>
            <a:r>
              <a:rPr lang="en-US" dirty="0" smtClean="0"/>
              <a:t>CAUT Librarians Conference </a:t>
            </a:r>
          </a:p>
          <a:p>
            <a:r>
              <a:rPr lang="en-CA" dirty="0" smtClean="0"/>
              <a:t>Shaping the Future of Academic Librarianship </a:t>
            </a:r>
          </a:p>
          <a:p>
            <a:r>
              <a:rPr lang="en-US" dirty="0" smtClean="0"/>
              <a:t>26-27 October 2012</a:t>
            </a:r>
            <a:endParaRPr lang="en-US" dirty="0"/>
          </a:p>
        </p:txBody>
      </p:sp>
      <p:sp>
        <p:nvSpPr>
          <p:cNvPr id="3" name="Title 2"/>
          <p:cNvSpPr>
            <a:spLocks noGrp="1"/>
          </p:cNvSpPr>
          <p:nvPr>
            <p:ph type="title"/>
          </p:nvPr>
        </p:nvSpPr>
        <p:spPr/>
        <p:txBody>
          <a:bodyPr>
            <a:normAutofit/>
          </a:bodyPr>
          <a:lstStyle/>
          <a:p>
            <a:pPr algn="ctr"/>
            <a:r>
              <a:rPr lang="en-CA" sz="4800" dirty="0" smtClean="0">
                <a:effectLst/>
              </a:rPr>
              <a:t>Do librarians teach?</a:t>
            </a:r>
            <a:endParaRPr lang="en-CA" sz="4800" dirty="0">
              <a:effectLst/>
            </a:endParaRPr>
          </a:p>
        </p:txBody>
      </p:sp>
    </p:spTree>
    <p:extLst>
      <p:ext uri="{BB962C8B-B14F-4D97-AF65-F5344CB8AC3E}">
        <p14:creationId xmlns:p14="http://schemas.microsoft.com/office/powerpoint/2010/main" val="110456967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a:latin typeface="Calibri" charset="0"/>
              </a:rPr>
              <a:t>Concordia University C.A.</a:t>
            </a:r>
            <a:endParaRPr lang="en-CA">
              <a:latin typeface="Calibri" charset="0"/>
            </a:endParaRPr>
          </a:p>
        </p:txBody>
      </p:sp>
      <p:sp>
        <p:nvSpPr>
          <p:cNvPr id="3" name="Content Placeholder 2"/>
          <p:cNvSpPr>
            <a:spLocks noGrp="1"/>
          </p:cNvSpPr>
          <p:nvPr>
            <p:ph idx="1"/>
          </p:nvPr>
        </p:nvSpPr>
        <p:spPr/>
        <p:txBody>
          <a:bodyPr>
            <a:normAutofit/>
          </a:bodyPr>
          <a:lstStyle/>
          <a:p>
            <a:pPr eaLnBrk="1" hangingPunct="1">
              <a:lnSpc>
                <a:spcPct val="80000"/>
              </a:lnSpc>
              <a:buFont typeface="Arial" charset="0"/>
              <a:buNone/>
            </a:pPr>
            <a:r>
              <a:rPr lang="en-CA" sz="2000" b="1" dirty="0" smtClean="0">
                <a:latin typeface="Calibri" charset="0"/>
              </a:rPr>
              <a:t>Service </a:t>
            </a:r>
            <a:r>
              <a:rPr lang="en-CA" sz="2000" b="1" dirty="0">
                <a:latin typeface="Calibri" charset="0"/>
              </a:rPr>
              <a:t>to the University and the community, which in general includes:</a:t>
            </a:r>
          </a:p>
          <a:p>
            <a:pPr lvl="1">
              <a:lnSpc>
                <a:spcPct val="80000"/>
              </a:lnSpc>
              <a:buFont typeface="Arial" charset="0"/>
              <a:buNone/>
            </a:pPr>
            <a:r>
              <a:rPr lang="en-CA" sz="1800" dirty="0" err="1">
                <a:latin typeface="Calibri" charset="0"/>
              </a:rPr>
              <a:t>i</a:t>
            </a:r>
            <a:r>
              <a:rPr lang="en-CA" sz="1800" dirty="0">
                <a:latin typeface="Calibri" charset="0"/>
              </a:rPr>
              <a:t>) participation on University-wide bodies;</a:t>
            </a:r>
          </a:p>
          <a:p>
            <a:pPr lvl="1">
              <a:lnSpc>
                <a:spcPct val="80000"/>
              </a:lnSpc>
              <a:buFont typeface="Arial" charset="0"/>
              <a:buNone/>
            </a:pPr>
            <a:r>
              <a:rPr lang="en-CA" sz="1800" dirty="0">
                <a:latin typeface="Calibri" charset="0"/>
              </a:rPr>
              <a:t>ii) administrative work not included under Article 17.01 a);</a:t>
            </a:r>
          </a:p>
          <a:p>
            <a:pPr lvl="1">
              <a:lnSpc>
                <a:spcPct val="80000"/>
              </a:lnSpc>
              <a:buFont typeface="Arial" charset="0"/>
              <a:buNone/>
            </a:pPr>
            <a:r>
              <a:rPr lang="en-CA" sz="1800" dirty="0">
                <a:latin typeface="Calibri" charset="0"/>
              </a:rPr>
              <a:t>iii) committee membership at all levels of the University, including those mandated</a:t>
            </a:r>
          </a:p>
          <a:p>
            <a:pPr lvl="1">
              <a:lnSpc>
                <a:spcPct val="80000"/>
              </a:lnSpc>
              <a:buFont typeface="Arial" charset="0"/>
              <a:buNone/>
            </a:pPr>
            <a:r>
              <a:rPr lang="en-CA" sz="1800" dirty="0">
                <a:latin typeface="Calibri" charset="0"/>
              </a:rPr>
              <a:t>by this Agreement;</a:t>
            </a:r>
          </a:p>
          <a:p>
            <a:pPr lvl="1">
              <a:lnSpc>
                <a:spcPct val="80000"/>
              </a:lnSpc>
              <a:buFont typeface="Arial" charset="0"/>
              <a:buNone/>
            </a:pPr>
            <a:r>
              <a:rPr lang="en-CA" sz="1800" dirty="0">
                <a:latin typeface="Calibri" charset="0"/>
              </a:rPr>
              <a:t>iv) the taking of an active part in scientific, cultural, educational, professional,</a:t>
            </a:r>
          </a:p>
          <a:p>
            <a:pPr lvl="1">
              <a:lnSpc>
                <a:spcPct val="80000"/>
              </a:lnSpc>
              <a:buFont typeface="Arial" charset="0"/>
              <a:buNone/>
            </a:pPr>
            <a:r>
              <a:rPr lang="en-CA" sz="1800" dirty="0">
                <a:latin typeface="Calibri" charset="0"/>
              </a:rPr>
              <a:t>governmental and social bodies, together with activities involving expertise or</a:t>
            </a:r>
          </a:p>
          <a:p>
            <a:pPr lvl="1">
              <a:lnSpc>
                <a:spcPct val="80000"/>
              </a:lnSpc>
              <a:buFont typeface="Arial" charset="0"/>
              <a:buNone/>
            </a:pPr>
            <a:r>
              <a:rPr lang="en-CA" sz="1800" dirty="0">
                <a:latin typeface="Calibri" charset="0"/>
              </a:rPr>
              <a:t>popularization which are relevant to and compatible with the librarian member’s</a:t>
            </a:r>
          </a:p>
          <a:p>
            <a:pPr lvl="1">
              <a:lnSpc>
                <a:spcPct val="80000"/>
              </a:lnSpc>
              <a:buFont typeface="Arial" charset="0"/>
              <a:buNone/>
            </a:pPr>
            <a:r>
              <a:rPr lang="en-CA" sz="1800" dirty="0">
                <a:latin typeface="Calibri" charset="0"/>
              </a:rPr>
              <a:t>professional role;</a:t>
            </a:r>
          </a:p>
          <a:p>
            <a:pPr lvl="1">
              <a:lnSpc>
                <a:spcPct val="80000"/>
              </a:lnSpc>
              <a:buFont typeface="Arial" charset="0"/>
              <a:buNone/>
            </a:pPr>
            <a:r>
              <a:rPr lang="en-CA" sz="1800" dirty="0">
                <a:latin typeface="Calibri" charset="0"/>
              </a:rPr>
              <a:t>v) service to the Association;</a:t>
            </a:r>
          </a:p>
          <a:p>
            <a:pPr lvl="1">
              <a:lnSpc>
                <a:spcPct val="80000"/>
              </a:lnSpc>
              <a:buFont typeface="Arial" charset="0"/>
              <a:buNone/>
            </a:pPr>
            <a:r>
              <a:rPr lang="en-CA" sz="1800" dirty="0">
                <a:latin typeface="Calibri" charset="0"/>
              </a:rPr>
              <a:t>vi) outside professional activities.</a:t>
            </a:r>
          </a:p>
          <a:p>
            <a:pPr eaLnBrk="1" hangingPunct="1">
              <a:lnSpc>
                <a:spcPct val="80000"/>
              </a:lnSpc>
              <a:buFont typeface="Arial" charset="0"/>
              <a:buNone/>
            </a:pPr>
            <a:r>
              <a:rPr lang="en-CA" sz="2800" dirty="0">
                <a:latin typeface="Calibri" charset="0"/>
              </a:rPr>
              <a:t> </a:t>
            </a:r>
            <a:endParaRPr lang="en-US" sz="2800" dirty="0">
              <a:latin typeface="Calibri" charset="0"/>
            </a:endParaRPr>
          </a:p>
          <a:p>
            <a:pPr eaLnBrk="1" hangingPunct="1">
              <a:lnSpc>
                <a:spcPct val="80000"/>
              </a:lnSpc>
            </a:pPr>
            <a:r>
              <a:rPr lang="en-CA" sz="2800" dirty="0">
                <a:latin typeface="Calibri" charset="0"/>
              </a:rPr>
              <a:t>Service to the Association?</a:t>
            </a:r>
          </a:p>
          <a:p>
            <a:pPr eaLnBrk="1" hangingPunct="1">
              <a:lnSpc>
                <a:spcPct val="80000"/>
              </a:lnSpc>
            </a:pPr>
            <a:r>
              <a:rPr lang="en-CA" sz="2800" dirty="0">
                <a:latin typeface="Calibri" charset="0"/>
              </a:rPr>
              <a:t>How is “outside” professional service defined?</a:t>
            </a:r>
          </a:p>
          <a:p>
            <a:pPr eaLnBrk="1" hangingPunct="1">
              <a:lnSpc>
                <a:spcPct val="80000"/>
              </a:lnSpc>
              <a:buFont typeface="Arial" charset="0"/>
              <a:buNone/>
            </a:pPr>
            <a:endParaRPr lang="en-CA" sz="1500" dirty="0">
              <a:latin typeface="Calibri" charset="0"/>
            </a:endParaRPr>
          </a:p>
          <a:p>
            <a:pPr eaLnBrk="1" hangingPunct="1">
              <a:lnSpc>
                <a:spcPct val="80000"/>
              </a:lnSpc>
            </a:pPr>
            <a:endParaRPr lang="en-CA" sz="800" dirty="0">
              <a:latin typeface="Calibri" charset="0"/>
            </a:endParaRPr>
          </a:p>
        </p:txBody>
      </p:sp>
      <p:sp>
        <p:nvSpPr>
          <p:cNvPr id="4" name="Footer Placeholder 1"/>
          <p:cNvSpPr>
            <a:spLocks noGrp="1"/>
          </p:cNvSpPr>
          <p:nvPr>
            <p:ph type="ftr" sz="quarter" idx="11"/>
          </p:nvPr>
        </p:nvSpPr>
        <p:spPr>
          <a:xfrm>
            <a:off x="3810000" y="6407944"/>
            <a:ext cx="2920753" cy="365125"/>
          </a:xfrm>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Tree>
    <p:extLst>
      <p:ext uri="{BB962C8B-B14F-4D97-AF65-F5344CB8AC3E}">
        <p14:creationId xmlns:p14="http://schemas.microsoft.com/office/powerpoint/2010/main" val="245734990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ea typeface="+mj-ea"/>
              </a:rPr>
              <a:t>Administrative Service May Be Excluded</a:t>
            </a:r>
            <a:endParaRPr lang="en-CA" dirty="0" smtClean="0">
              <a:ea typeface="+mj-ea"/>
            </a:endParaRPr>
          </a:p>
        </p:txBody>
      </p:sp>
      <p:sp>
        <p:nvSpPr>
          <p:cNvPr id="8195" name="Content Placeholder 2"/>
          <p:cNvSpPr>
            <a:spLocks noGrp="1"/>
          </p:cNvSpPr>
          <p:nvPr>
            <p:ph idx="1"/>
          </p:nvPr>
        </p:nvSpPr>
        <p:spPr/>
        <p:txBody>
          <a:bodyPr/>
          <a:lstStyle/>
          <a:p>
            <a:pPr eaLnBrk="1" hangingPunct="1"/>
            <a:r>
              <a:rPr lang="en-CA" sz="2800" dirty="0">
                <a:latin typeface="Calibri" charset="0"/>
              </a:rPr>
              <a:t>“Since a major commitment to administrative activities detracts from the time available for the primary areas of clinical care, teaching and scholarship, Assistant Professors are discouraged from significant administrative commitment and departments are discouraged from requiring such.”</a:t>
            </a:r>
          </a:p>
          <a:p>
            <a:pPr eaLnBrk="1" hangingPunct="1">
              <a:buFont typeface="Arial" charset="0"/>
              <a:buNone/>
            </a:pPr>
            <a:endParaRPr lang="en-CA" dirty="0">
              <a:latin typeface="Calibri" charset="0"/>
            </a:endParaRPr>
          </a:p>
          <a:p>
            <a:pPr eaLnBrk="1" hangingPunct="1"/>
            <a:endParaRPr lang="en-CA" dirty="0">
              <a:latin typeface="Calibri" charset="0"/>
            </a:endParaRPr>
          </a:p>
        </p:txBody>
      </p:sp>
      <p:sp>
        <p:nvSpPr>
          <p:cNvPr id="4" name="Footer Placeholder 1"/>
          <p:cNvSpPr>
            <a:spLocks noGrp="1"/>
          </p:cNvSpPr>
          <p:nvPr>
            <p:ph type="ftr" sz="quarter" idx="11"/>
          </p:nvPr>
        </p:nvSpPr>
        <p:spPr>
          <a:xfrm>
            <a:off x="3810000" y="6407944"/>
            <a:ext cx="2920753" cy="365125"/>
          </a:xfrm>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Tree>
    <p:extLst>
      <p:ext uri="{BB962C8B-B14F-4D97-AF65-F5344CB8AC3E}">
        <p14:creationId xmlns:p14="http://schemas.microsoft.com/office/powerpoint/2010/main" val="158082981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fontScale="90000"/>
          </a:bodyPr>
          <a:lstStyle/>
          <a:p>
            <a:pPr eaLnBrk="1" hangingPunct="1"/>
            <a:r>
              <a:rPr lang="en-US" dirty="0">
                <a:latin typeface="Calibri" charset="0"/>
              </a:rPr>
              <a:t>Teaching Credit Courses at Another Institution</a:t>
            </a:r>
            <a:endParaRPr lang="en-CA" dirty="0">
              <a:latin typeface="Calibri" charset="0"/>
            </a:endParaRPr>
          </a:p>
        </p:txBody>
      </p:sp>
      <p:sp>
        <p:nvSpPr>
          <p:cNvPr id="9219" name="Content Placeholder 2"/>
          <p:cNvSpPr>
            <a:spLocks noGrp="1"/>
          </p:cNvSpPr>
          <p:nvPr>
            <p:ph idx="1"/>
          </p:nvPr>
        </p:nvSpPr>
        <p:spPr/>
        <p:txBody>
          <a:bodyPr>
            <a:normAutofit/>
          </a:bodyPr>
          <a:lstStyle/>
          <a:p>
            <a:pPr eaLnBrk="1" hangingPunct="1"/>
            <a:r>
              <a:rPr lang="en-US" sz="2800" dirty="0">
                <a:latin typeface="Calibri" charset="0"/>
              </a:rPr>
              <a:t>Practice at Concordia University</a:t>
            </a:r>
          </a:p>
          <a:p>
            <a:pPr eaLnBrk="1" hangingPunct="1"/>
            <a:r>
              <a:rPr lang="en-US" sz="2800" dirty="0">
                <a:latin typeface="Calibri" charset="0"/>
              </a:rPr>
              <a:t>Is the outside work paid?</a:t>
            </a:r>
          </a:p>
          <a:p>
            <a:pPr eaLnBrk="1" hangingPunct="1"/>
            <a:r>
              <a:rPr lang="en-US" sz="2800" dirty="0">
                <a:latin typeface="Calibri" charset="0"/>
              </a:rPr>
              <a:t>Time required</a:t>
            </a:r>
            <a:endParaRPr lang="en-CA" sz="2800" dirty="0">
              <a:latin typeface="Calibri" charset="0"/>
            </a:endParaRPr>
          </a:p>
        </p:txBody>
      </p:sp>
      <p:sp>
        <p:nvSpPr>
          <p:cNvPr id="4" name="Footer Placeholder 1"/>
          <p:cNvSpPr>
            <a:spLocks noGrp="1"/>
          </p:cNvSpPr>
          <p:nvPr>
            <p:ph type="ftr" sz="quarter" idx="11"/>
          </p:nvPr>
        </p:nvSpPr>
        <p:spPr>
          <a:xfrm>
            <a:off x="3810000" y="6407944"/>
            <a:ext cx="2920753" cy="365125"/>
          </a:xfrm>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Tree>
    <p:extLst>
      <p:ext uri="{BB962C8B-B14F-4D97-AF65-F5344CB8AC3E}">
        <p14:creationId xmlns:p14="http://schemas.microsoft.com/office/powerpoint/2010/main" val="276449405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a:latin typeface="Calibri" charset="0"/>
              </a:rPr>
              <a:t>Service in a Service Profession</a:t>
            </a:r>
            <a:endParaRPr lang="en-CA">
              <a:latin typeface="Calibri" charset="0"/>
            </a:endParaRPr>
          </a:p>
        </p:txBody>
      </p:sp>
      <p:sp>
        <p:nvSpPr>
          <p:cNvPr id="10243" name="Content Placeholder 2"/>
          <p:cNvSpPr>
            <a:spLocks noGrp="1"/>
          </p:cNvSpPr>
          <p:nvPr>
            <p:ph idx="1"/>
          </p:nvPr>
        </p:nvSpPr>
        <p:spPr/>
        <p:txBody>
          <a:bodyPr>
            <a:normAutofit/>
          </a:bodyPr>
          <a:lstStyle/>
          <a:p>
            <a:pPr eaLnBrk="1" hangingPunct="1"/>
            <a:r>
              <a:rPr lang="en-US" sz="2800" dirty="0">
                <a:latin typeface="Calibri" charset="0"/>
              </a:rPr>
              <a:t>Meaning of the word service in library work</a:t>
            </a:r>
          </a:p>
          <a:p>
            <a:pPr eaLnBrk="1" hangingPunct="1"/>
            <a:r>
              <a:rPr lang="en-US" sz="2800" dirty="0">
                <a:latin typeface="Calibri" charset="0"/>
              </a:rPr>
              <a:t>Should we treat students, professors, general public as clients?</a:t>
            </a:r>
          </a:p>
          <a:p>
            <a:pPr eaLnBrk="1" hangingPunct="1"/>
            <a:r>
              <a:rPr lang="en-US" sz="2800" dirty="0">
                <a:latin typeface="Calibri" charset="0"/>
              </a:rPr>
              <a:t>Trends in customer service training</a:t>
            </a:r>
          </a:p>
          <a:p>
            <a:pPr eaLnBrk="1" hangingPunct="1"/>
            <a:r>
              <a:rPr lang="en-US" sz="2800" dirty="0">
                <a:latin typeface="Calibri" charset="0"/>
              </a:rPr>
              <a:t>Limiting the kinds of service that librarians deliver </a:t>
            </a:r>
          </a:p>
          <a:p>
            <a:pPr eaLnBrk="1" hangingPunct="1"/>
            <a:r>
              <a:rPr lang="en-US" sz="2800" dirty="0">
                <a:latin typeface="Calibri" charset="0"/>
              </a:rPr>
              <a:t>Affect on tenure dossiers</a:t>
            </a:r>
            <a:endParaRPr lang="en-CA" sz="2800" dirty="0">
              <a:latin typeface="Calibri" charset="0"/>
            </a:endParaRPr>
          </a:p>
        </p:txBody>
      </p:sp>
      <p:sp>
        <p:nvSpPr>
          <p:cNvPr id="4" name="Footer Placeholder 1"/>
          <p:cNvSpPr>
            <a:spLocks noGrp="1"/>
          </p:cNvSpPr>
          <p:nvPr>
            <p:ph type="ftr" sz="quarter" idx="11"/>
          </p:nvPr>
        </p:nvSpPr>
        <p:spPr>
          <a:xfrm>
            <a:off x="3810000" y="6407944"/>
            <a:ext cx="2920753" cy="365125"/>
          </a:xfrm>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Tree>
    <p:extLst>
      <p:ext uri="{BB962C8B-B14F-4D97-AF65-F5344CB8AC3E}">
        <p14:creationId xmlns:p14="http://schemas.microsoft.com/office/powerpoint/2010/main" val="333349116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a:latin typeface="Calibri" charset="0"/>
              </a:rPr>
              <a:t>CAUT Policy Statement</a:t>
            </a:r>
            <a:endParaRPr lang="en-CA">
              <a:latin typeface="Calibri" charset="0"/>
            </a:endParaRPr>
          </a:p>
        </p:txBody>
      </p:sp>
      <p:sp>
        <p:nvSpPr>
          <p:cNvPr id="11267" name="Content Placeholder 2"/>
          <p:cNvSpPr>
            <a:spLocks noGrp="1"/>
          </p:cNvSpPr>
          <p:nvPr>
            <p:ph idx="1"/>
          </p:nvPr>
        </p:nvSpPr>
        <p:spPr/>
        <p:txBody>
          <a:bodyPr/>
          <a:lstStyle/>
          <a:p>
            <a:pPr eaLnBrk="1" hangingPunct="1"/>
            <a:r>
              <a:rPr lang="en-CA">
                <a:latin typeface="Calibri" charset="0"/>
              </a:rPr>
              <a:t>CAUT Policy Statement on Academic Status and Governance for Librarians at Canadian Universities and Colleges (</a:t>
            </a:r>
            <a:r>
              <a:rPr lang="en-CA" u="sng">
                <a:latin typeface="Calibri" charset="0"/>
                <a:hlinkClick r:id="rId2"/>
              </a:rPr>
              <a:t>http://www.caut.ca/pages.asp?page=249&amp;lang=1</a:t>
            </a:r>
            <a:r>
              <a:rPr lang="en-CA" u="sng">
                <a:latin typeface="Calibri" charset="0"/>
              </a:rPr>
              <a:t>)</a:t>
            </a:r>
            <a:endParaRPr lang="en-CA">
              <a:latin typeface="Calibri" charset="0"/>
            </a:endParaRPr>
          </a:p>
          <a:p>
            <a:pPr eaLnBrk="1" hangingPunct="1"/>
            <a:endParaRPr lang="en-CA">
              <a:latin typeface="Calibri" charset="0"/>
            </a:endParaRPr>
          </a:p>
        </p:txBody>
      </p:sp>
      <p:sp>
        <p:nvSpPr>
          <p:cNvPr id="4" name="Footer Placeholder 1"/>
          <p:cNvSpPr>
            <a:spLocks noGrp="1"/>
          </p:cNvSpPr>
          <p:nvPr>
            <p:ph type="ftr" sz="quarter" idx="11"/>
          </p:nvPr>
        </p:nvSpPr>
        <p:spPr>
          <a:xfrm>
            <a:off x="3810000" y="6407944"/>
            <a:ext cx="2920753" cy="365125"/>
          </a:xfrm>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Tree>
    <p:extLst>
      <p:ext uri="{BB962C8B-B14F-4D97-AF65-F5344CB8AC3E}">
        <p14:creationId xmlns:p14="http://schemas.microsoft.com/office/powerpoint/2010/main" val="247067462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a:latin typeface="Calibri" charset="0"/>
              </a:rPr>
              <a:t>Collegial Governance</a:t>
            </a:r>
            <a:endParaRPr lang="en-CA">
              <a:latin typeface="Calibri" charset="0"/>
            </a:endParaRPr>
          </a:p>
        </p:txBody>
      </p:sp>
      <p:sp>
        <p:nvSpPr>
          <p:cNvPr id="12291" name="Content Placeholder 2"/>
          <p:cNvSpPr>
            <a:spLocks noGrp="1"/>
          </p:cNvSpPr>
          <p:nvPr>
            <p:ph idx="1"/>
          </p:nvPr>
        </p:nvSpPr>
        <p:spPr/>
        <p:txBody>
          <a:bodyPr>
            <a:normAutofit fontScale="92500" lnSpcReduction="10000"/>
          </a:bodyPr>
          <a:lstStyle/>
          <a:p>
            <a:pPr eaLnBrk="1" hangingPunct="1">
              <a:buFont typeface="Arial" charset="0"/>
              <a:buNone/>
            </a:pPr>
            <a:r>
              <a:rPr lang="en-CA" sz="2000" dirty="0">
                <a:latin typeface="Calibri" charset="0"/>
              </a:rPr>
              <a:t>3.1</a:t>
            </a:r>
          </a:p>
          <a:p>
            <a:pPr eaLnBrk="1" hangingPunct="1">
              <a:buFont typeface="Arial" charset="0"/>
              <a:buNone/>
            </a:pPr>
            <a:r>
              <a:rPr lang="en-CA" sz="2000" dirty="0">
                <a:latin typeface="Calibri" charset="0"/>
              </a:rPr>
              <a:t>      As academic staff, librarians have both a right and a duty to participate in collegial governance of the academic institution. They must therefore be eligible to serve as elected or appointed members on all governing councils and committees. Though the chief librarian may serve in an ex-officio capacity, all librarians should be eligible to serve as elected members of the senate, or equivalent body, and its committees. All governance bodies, including but not limited to Councils and departmental and divisional committees, must provide for the effective participation of librarians.</a:t>
            </a:r>
          </a:p>
          <a:p>
            <a:pPr eaLnBrk="1" hangingPunct="1">
              <a:buFont typeface="Arial" charset="0"/>
              <a:buNone/>
            </a:pPr>
            <a:r>
              <a:rPr lang="en-CA" sz="2000" dirty="0">
                <a:latin typeface="Calibri" charset="0"/>
              </a:rPr>
              <a:t>3.2</a:t>
            </a:r>
            <a:br>
              <a:rPr lang="en-CA" sz="2000" dirty="0">
                <a:latin typeface="Calibri" charset="0"/>
              </a:rPr>
            </a:br>
            <a:r>
              <a:rPr lang="en-CA" sz="2000" dirty="0">
                <a:latin typeface="Calibri" charset="0"/>
              </a:rPr>
              <a:t>Librarians should be represented on any committee whose mandate includes any aspect of the operation of the academic library system or whose decisions affect access to information resources used in teaching, scholarship and research.</a:t>
            </a:r>
            <a:br>
              <a:rPr lang="en-CA" sz="2000" dirty="0">
                <a:latin typeface="Calibri" charset="0"/>
              </a:rPr>
            </a:br>
            <a:endParaRPr lang="en-CA" sz="2000" dirty="0">
              <a:latin typeface="Calibri" charset="0"/>
            </a:endParaRPr>
          </a:p>
        </p:txBody>
      </p:sp>
      <p:sp>
        <p:nvSpPr>
          <p:cNvPr id="4" name="Footer Placeholder 1"/>
          <p:cNvSpPr>
            <a:spLocks noGrp="1"/>
          </p:cNvSpPr>
          <p:nvPr>
            <p:ph type="ftr" sz="quarter" idx="11"/>
          </p:nvPr>
        </p:nvSpPr>
        <p:spPr>
          <a:xfrm>
            <a:off x="3810000" y="6407944"/>
            <a:ext cx="2920753" cy="365125"/>
          </a:xfrm>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Tree>
    <p:extLst>
      <p:ext uri="{BB962C8B-B14F-4D97-AF65-F5344CB8AC3E}">
        <p14:creationId xmlns:p14="http://schemas.microsoft.com/office/powerpoint/2010/main" val="65765807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a:latin typeface="Calibri" charset="0"/>
              </a:rPr>
              <a:t>ACRL</a:t>
            </a:r>
            <a:endParaRPr lang="en-CA">
              <a:latin typeface="Calibri" charset="0"/>
            </a:endParaRPr>
          </a:p>
        </p:txBody>
      </p:sp>
      <p:sp>
        <p:nvSpPr>
          <p:cNvPr id="3" name="Content Placeholder 2"/>
          <p:cNvSpPr>
            <a:spLocks noGrp="1"/>
          </p:cNvSpPr>
          <p:nvPr>
            <p:ph idx="1"/>
          </p:nvPr>
        </p:nvSpPr>
        <p:spPr>
          <a:xfrm>
            <a:off x="457200" y="1481328"/>
            <a:ext cx="8458200" cy="4525963"/>
          </a:xfrm>
        </p:spPr>
        <p:txBody>
          <a:bodyPr rtlCol="0">
            <a:normAutofit fontScale="92500"/>
          </a:bodyPr>
          <a:lstStyle/>
          <a:p>
            <a:pPr marL="109728" indent="0" eaLnBrk="1" fontAlgn="auto" hangingPunct="1">
              <a:spcAft>
                <a:spcPts val="0"/>
              </a:spcAft>
              <a:buNone/>
              <a:defRPr/>
            </a:pPr>
            <a:r>
              <a:rPr lang="en-CA" b="1" dirty="0" smtClean="0">
                <a:ea typeface="+mn-ea"/>
              </a:rPr>
              <a:t>Association of College and Research Libraries Standards for Faculty Status for Academic Librarians </a:t>
            </a:r>
            <a:r>
              <a:rPr lang="en-CA" u="sng" dirty="0" smtClean="0">
                <a:ea typeface="+mn-ea"/>
                <a:hlinkClick r:id="rId2"/>
              </a:rPr>
              <a:t>http://www.ala.org/acrl/standards/standardsfaculty</a:t>
            </a:r>
            <a:endParaRPr lang="en-CA" dirty="0" smtClean="0">
              <a:ea typeface="+mn-ea"/>
            </a:endParaRPr>
          </a:p>
          <a:p>
            <a:pPr eaLnBrk="1" fontAlgn="auto" hangingPunct="1">
              <a:spcAft>
                <a:spcPts val="0"/>
              </a:spcAft>
              <a:buFont typeface="Arial" pitchFamily="34" charset="0"/>
              <a:buNone/>
              <a:defRPr/>
            </a:pPr>
            <a:endParaRPr lang="en-CA" b="1" dirty="0" smtClean="0">
              <a:ea typeface="+mn-ea"/>
            </a:endParaRPr>
          </a:p>
          <a:p>
            <a:pPr eaLnBrk="1" fontAlgn="auto" hangingPunct="1">
              <a:spcAft>
                <a:spcPts val="0"/>
              </a:spcAft>
              <a:buFont typeface="Arial" pitchFamily="34" charset="0"/>
              <a:buNone/>
              <a:defRPr/>
            </a:pPr>
            <a:r>
              <a:rPr lang="en-CA" b="1" dirty="0" smtClean="0">
                <a:ea typeface="+mn-ea"/>
              </a:rPr>
              <a:t>College and university governance</a:t>
            </a:r>
            <a:endParaRPr lang="en-CA" dirty="0" smtClean="0">
              <a:ea typeface="+mn-ea"/>
            </a:endParaRPr>
          </a:p>
          <a:p>
            <a:pPr eaLnBrk="1" fontAlgn="auto" hangingPunct="1">
              <a:spcAft>
                <a:spcPts val="0"/>
              </a:spcAft>
              <a:buFont typeface="Arial" pitchFamily="34" charset="0"/>
              <a:buNone/>
              <a:defRPr/>
            </a:pPr>
            <a:r>
              <a:rPr lang="en-CA" dirty="0" smtClean="0">
                <a:ea typeface="+mn-ea"/>
              </a:rPr>
              <a:t>   Librarians should be eligible for membership in the faculty senate or equivalent governing body. They should have the same degree of representation as other academic units on all college or university governing bodies.</a:t>
            </a:r>
          </a:p>
          <a:p>
            <a:pPr eaLnBrk="1" fontAlgn="auto" hangingPunct="1">
              <a:spcAft>
                <a:spcPts val="0"/>
              </a:spcAft>
              <a:buFont typeface="Arial" pitchFamily="34" charset="0"/>
              <a:buChar char="•"/>
              <a:defRPr/>
            </a:pPr>
            <a:endParaRPr lang="en-CA" dirty="0" smtClean="0">
              <a:ea typeface="+mn-ea"/>
            </a:endParaRPr>
          </a:p>
        </p:txBody>
      </p:sp>
      <p:sp>
        <p:nvSpPr>
          <p:cNvPr id="4" name="Footer Placeholder 1"/>
          <p:cNvSpPr>
            <a:spLocks noGrp="1"/>
          </p:cNvSpPr>
          <p:nvPr>
            <p:ph type="ftr" sz="quarter" idx="11"/>
          </p:nvPr>
        </p:nvSpPr>
        <p:spPr>
          <a:xfrm>
            <a:off x="3810000" y="6407944"/>
            <a:ext cx="2920753" cy="365125"/>
          </a:xfrm>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Tree>
    <p:extLst>
      <p:ext uri="{BB962C8B-B14F-4D97-AF65-F5344CB8AC3E}">
        <p14:creationId xmlns:p14="http://schemas.microsoft.com/office/powerpoint/2010/main" val="266590158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a:latin typeface="Calibri" charset="0"/>
              </a:rPr>
              <a:t>Library Governance</a:t>
            </a:r>
            <a:endParaRPr lang="en-CA">
              <a:latin typeface="Calibri" charset="0"/>
            </a:endParaRPr>
          </a:p>
        </p:txBody>
      </p:sp>
      <p:sp>
        <p:nvSpPr>
          <p:cNvPr id="14339" name="Content Placeholder 2"/>
          <p:cNvSpPr>
            <a:spLocks noGrp="1"/>
          </p:cNvSpPr>
          <p:nvPr>
            <p:ph idx="1"/>
          </p:nvPr>
        </p:nvSpPr>
        <p:spPr/>
        <p:txBody>
          <a:bodyPr/>
          <a:lstStyle/>
          <a:p>
            <a:pPr eaLnBrk="1" hangingPunct="1"/>
            <a:r>
              <a:rPr lang="en-CA" sz="2800" dirty="0">
                <a:latin typeface="Calibri" charset="0"/>
              </a:rPr>
              <a:t>Understood to include participation in the development of policies and procedures for the library including the hiring, review, retention, and continuing appointment of peers.</a:t>
            </a:r>
          </a:p>
          <a:p>
            <a:pPr eaLnBrk="1" hangingPunct="1"/>
            <a:endParaRPr lang="en-CA" dirty="0">
              <a:latin typeface="Calibri" charset="0"/>
            </a:endParaRPr>
          </a:p>
        </p:txBody>
      </p:sp>
      <p:sp>
        <p:nvSpPr>
          <p:cNvPr id="4" name="Footer Placeholder 1"/>
          <p:cNvSpPr>
            <a:spLocks noGrp="1"/>
          </p:cNvSpPr>
          <p:nvPr>
            <p:ph type="ftr" sz="quarter" idx="11"/>
          </p:nvPr>
        </p:nvSpPr>
        <p:spPr>
          <a:xfrm>
            <a:off x="3810000" y="6407944"/>
            <a:ext cx="2920753" cy="365125"/>
          </a:xfrm>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Tree>
    <p:extLst>
      <p:ext uri="{BB962C8B-B14F-4D97-AF65-F5344CB8AC3E}">
        <p14:creationId xmlns:p14="http://schemas.microsoft.com/office/powerpoint/2010/main" val="13838038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CA" dirty="0" smtClean="0">
                <a:ea typeface="+mj-ea"/>
              </a:rPr>
              <a:t>Importance of Service to Faculty</a:t>
            </a:r>
            <a:br>
              <a:rPr lang="en-CA" dirty="0" smtClean="0">
                <a:ea typeface="+mj-ea"/>
              </a:rPr>
            </a:br>
            <a:endParaRPr lang="en-CA" dirty="0" smtClean="0">
              <a:ea typeface="+mj-ea"/>
            </a:endParaRPr>
          </a:p>
        </p:txBody>
      </p:sp>
      <p:sp>
        <p:nvSpPr>
          <p:cNvPr id="3" name="Content Placeholder 2"/>
          <p:cNvSpPr>
            <a:spLocks noGrp="1"/>
          </p:cNvSpPr>
          <p:nvPr>
            <p:ph idx="1"/>
          </p:nvPr>
        </p:nvSpPr>
        <p:spPr/>
        <p:txBody>
          <a:bodyPr>
            <a:normAutofit/>
          </a:bodyPr>
          <a:lstStyle/>
          <a:p>
            <a:pPr eaLnBrk="1" hangingPunct="1">
              <a:lnSpc>
                <a:spcPct val="80000"/>
              </a:lnSpc>
            </a:pPr>
            <a:r>
              <a:rPr lang="en-CA" sz="2500" i="1">
                <a:latin typeface="Calibri" charset="0"/>
              </a:rPr>
              <a:t>Faculty Service in The California State University (CSU): An Integral Component in the Retention, Tenure, and Promotion of Faculty</a:t>
            </a:r>
            <a:endParaRPr lang="en-CA" sz="2500">
              <a:latin typeface="Calibri" charset="0"/>
            </a:endParaRPr>
          </a:p>
          <a:p>
            <a:pPr eaLnBrk="1" hangingPunct="1">
              <a:lnSpc>
                <a:spcPct val="80000"/>
              </a:lnSpc>
            </a:pPr>
            <a:r>
              <a:rPr lang="en-CA" sz="2500">
                <a:latin typeface="Calibri" charset="0"/>
              </a:rPr>
              <a:t>March 21, 2012 proposed revisions to McGill University </a:t>
            </a:r>
            <a:r>
              <a:rPr lang="en-CA" sz="2500" i="1">
                <a:latin typeface="Calibri" charset="0"/>
              </a:rPr>
              <a:t>Regulations Relating to the Employment of Academic Staff</a:t>
            </a:r>
            <a:endParaRPr lang="en-CA" sz="2500">
              <a:latin typeface="Calibri" charset="0"/>
            </a:endParaRPr>
          </a:p>
          <a:p>
            <a:pPr eaLnBrk="1" hangingPunct="1">
              <a:lnSpc>
                <a:spcPct val="80000"/>
              </a:lnSpc>
            </a:pPr>
            <a:r>
              <a:rPr lang="en-CA" sz="2500">
                <a:latin typeface="Calibri" charset="0"/>
              </a:rPr>
              <a:t>“</a:t>
            </a:r>
            <a:r>
              <a:rPr lang="en-CA" sz="2500" i="1">
                <a:latin typeface="Calibri" charset="0"/>
              </a:rPr>
              <a:t>Finally, while the book shies away from issuing an explicit call for change due to the apparent complexity of the issues involved, its existence brings into focus the need to engage more closely and systematically with the definitions and evaluation of service across different institutions and thus move toward more equitable ways of incorporating it into the academic profile.” </a:t>
            </a:r>
            <a:r>
              <a:rPr lang="en-CA" sz="2500" i="1" u="sng">
                <a:latin typeface="Calibri" charset="0"/>
                <a:hlinkClick r:id="rId2"/>
              </a:rPr>
              <a:t>http://cautbulletin.ca/en_article.asp?ArticleID=3387</a:t>
            </a:r>
            <a:endParaRPr lang="en-CA" sz="2500">
              <a:latin typeface="Calibri" charset="0"/>
            </a:endParaRPr>
          </a:p>
          <a:p>
            <a:pPr eaLnBrk="1" hangingPunct="1">
              <a:lnSpc>
                <a:spcPct val="80000"/>
              </a:lnSpc>
            </a:pPr>
            <a:endParaRPr lang="en-CA" sz="2500">
              <a:latin typeface="Calibri" charset="0"/>
            </a:endParaRPr>
          </a:p>
        </p:txBody>
      </p:sp>
      <p:sp>
        <p:nvSpPr>
          <p:cNvPr id="4" name="Footer Placeholder 1"/>
          <p:cNvSpPr>
            <a:spLocks noGrp="1"/>
          </p:cNvSpPr>
          <p:nvPr>
            <p:ph type="ftr" sz="quarter" idx="11"/>
          </p:nvPr>
        </p:nvSpPr>
        <p:spPr>
          <a:xfrm>
            <a:off x="3810000" y="6407944"/>
            <a:ext cx="2920753" cy="365125"/>
          </a:xfrm>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Tree>
    <p:extLst>
      <p:ext uri="{BB962C8B-B14F-4D97-AF65-F5344CB8AC3E}">
        <p14:creationId xmlns:p14="http://schemas.microsoft.com/office/powerpoint/2010/main" val="75675563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a:latin typeface="Calibri" charset="0"/>
              </a:rPr>
              <a:t>Importance of Service to Librarians</a:t>
            </a:r>
            <a:endParaRPr lang="en-CA">
              <a:latin typeface="Calibri" charset="0"/>
            </a:endParaRPr>
          </a:p>
        </p:txBody>
      </p:sp>
      <p:sp>
        <p:nvSpPr>
          <p:cNvPr id="16387" name="Content Placeholder 2"/>
          <p:cNvSpPr>
            <a:spLocks noGrp="1"/>
          </p:cNvSpPr>
          <p:nvPr>
            <p:ph idx="1"/>
          </p:nvPr>
        </p:nvSpPr>
        <p:spPr/>
        <p:txBody>
          <a:bodyPr>
            <a:normAutofit/>
          </a:bodyPr>
          <a:lstStyle/>
          <a:p>
            <a:pPr eaLnBrk="1" hangingPunct="1"/>
            <a:r>
              <a:rPr lang="en-CA" sz="2800" dirty="0">
                <a:latin typeface="Calibri" charset="0"/>
              </a:rPr>
              <a:t>Service efforts may lead to scholarly activity or unusual opportunities for the advancement of librarianship</a:t>
            </a:r>
          </a:p>
          <a:p>
            <a:pPr eaLnBrk="1" hangingPunct="1"/>
            <a:r>
              <a:rPr lang="en-US" sz="2800" dirty="0">
                <a:latin typeface="Calibri" charset="0"/>
              </a:rPr>
              <a:t>Collegial governance is critical</a:t>
            </a:r>
            <a:endParaRPr lang="en-CA" sz="2800" dirty="0">
              <a:latin typeface="Calibri" charset="0"/>
            </a:endParaRPr>
          </a:p>
          <a:p>
            <a:pPr eaLnBrk="1" hangingPunct="1"/>
            <a:r>
              <a:rPr lang="en-US" sz="2800" dirty="0">
                <a:latin typeface="Calibri" charset="0"/>
              </a:rPr>
              <a:t>Keep up-to-date on service issue concerns of other academic staff</a:t>
            </a:r>
            <a:endParaRPr lang="en-CA" sz="2800" dirty="0">
              <a:latin typeface="Calibri" charset="0"/>
            </a:endParaRPr>
          </a:p>
          <a:p>
            <a:pPr eaLnBrk="1" hangingPunct="1"/>
            <a:r>
              <a:rPr lang="en-US" sz="2800" dirty="0">
                <a:latin typeface="Calibri" charset="0"/>
              </a:rPr>
              <a:t>Resist efforts to limit service opportunities</a:t>
            </a:r>
          </a:p>
          <a:p>
            <a:pPr eaLnBrk="1" hangingPunct="1"/>
            <a:r>
              <a:rPr lang="en-US" sz="2800" dirty="0">
                <a:latin typeface="Calibri" charset="0"/>
              </a:rPr>
              <a:t>Limitations diminish librarians</a:t>
            </a:r>
            <a:r>
              <a:rPr lang="ja-JP" altLang="en-US" sz="2800" dirty="0">
                <a:latin typeface="Calibri" charset="0"/>
              </a:rPr>
              <a:t>’</a:t>
            </a:r>
            <a:r>
              <a:rPr lang="en-US" sz="2800" dirty="0">
                <a:latin typeface="Calibri" charset="0"/>
              </a:rPr>
              <a:t> claim to academic, and even professional, status</a:t>
            </a:r>
            <a:endParaRPr lang="en-CA" sz="2800" dirty="0">
              <a:latin typeface="Calibri" charset="0"/>
            </a:endParaRPr>
          </a:p>
        </p:txBody>
      </p:sp>
      <p:sp>
        <p:nvSpPr>
          <p:cNvPr id="4" name="Footer Placeholder 1"/>
          <p:cNvSpPr>
            <a:spLocks noGrp="1"/>
          </p:cNvSpPr>
          <p:nvPr>
            <p:ph type="ftr" sz="quarter" idx="11"/>
          </p:nvPr>
        </p:nvSpPr>
        <p:spPr>
          <a:xfrm>
            <a:off x="3810000" y="6407944"/>
            <a:ext cx="2920753" cy="365125"/>
          </a:xfrm>
        </p:spPr>
        <p:txBody>
          <a:bodyPr/>
          <a:lstStyle/>
          <a:p>
            <a:pPr>
              <a:defRPr/>
            </a:pPr>
            <a:r>
              <a:rPr lang="en-CA" dirty="0" smtClean="0"/>
              <a:t>CAUT Librarians Conference  </a:t>
            </a:r>
          </a:p>
          <a:p>
            <a:pPr>
              <a:defRPr/>
            </a:pPr>
            <a:r>
              <a:rPr lang="en-CA" dirty="0" smtClean="0"/>
              <a:t>Shaping the Future of Academic Librarianship  26-27 October 2012</a:t>
            </a:r>
            <a:endParaRPr lang="en-US" dirty="0"/>
          </a:p>
        </p:txBody>
      </p:sp>
    </p:spTree>
    <p:extLst>
      <p:ext uri="{BB962C8B-B14F-4D97-AF65-F5344CB8AC3E}">
        <p14:creationId xmlns:p14="http://schemas.microsoft.com/office/powerpoint/2010/main" val="32244665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1"/>
          </p:nvPr>
        </p:nvSpPr>
        <p:spPr>
          <a:xfrm>
            <a:off x="3733801" y="6400800"/>
            <a:ext cx="2997200" cy="373063"/>
          </a:xfrm>
        </p:spPr>
        <p:txBody>
          <a:bodyPr/>
          <a:lstStyle/>
          <a:p>
            <a:r>
              <a:rPr lang="en-US" dirty="0" smtClean="0"/>
              <a:t>CAUT Librarians Conference </a:t>
            </a:r>
          </a:p>
          <a:p>
            <a:r>
              <a:rPr lang="en-CA" dirty="0" smtClean="0"/>
              <a:t>Shaping the Future of Academic Librarianship </a:t>
            </a:r>
          </a:p>
          <a:p>
            <a:r>
              <a:rPr lang="en-US" dirty="0"/>
              <a:t>26-27 </a:t>
            </a:r>
            <a:r>
              <a:rPr lang="en-US" dirty="0" smtClean="0"/>
              <a:t>October 2012</a:t>
            </a:r>
            <a:endParaRPr lang="en-US" dirty="0"/>
          </a:p>
        </p:txBody>
      </p:sp>
      <p:graphicFrame>
        <p:nvGraphicFramePr>
          <p:cNvPr id="16463" name="Group 79"/>
          <p:cNvGraphicFramePr>
            <a:graphicFrameLocks noGrp="1"/>
          </p:cNvGraphicFramePr>
          <p:nvPr>
            <p:ph type="pic" idx="4294967295"/>
            <p:extLst>
              <p:ext uri="{D42A27DB-BD31-4B8C-83A1-F6EECF244321}">
                <p14:modId xmlns:p14="http://schemas.microsoft.com/office/powerpoint/2010/main" val="3388646833"/>
              </p:ext>
            </p:extLst>
          </p:nvPr>
        </p:nvGraphicFramePr>
        <p:xfrm>
          <a:off x="233362" y="1408390"/>
          <a:ext cx="8677275" cy="3995047"/>
        </p:xfrm>
        <a:graphic>
          <a:graphicData uri="http://schemas.openxmlformats.org/drawingml/2006/table">
            <a:tbl>
              <a:tblPr/>
              <a:tblGrid>
                <a:gridCol w="4704987"/>
                <a:gridCol w="2276172"/>
                <a:gridCol w="1696116"/>
              </a:tblGrid>
              <a:tr h="79944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FFFF"/>
                          </a:solidFill>
                          <a:effectLst/>
                          <a:latin typeface="Lucida Sans Unicode" pitchFamily="34" charset="0"/>
                        </a:rPr>
                        <a:t>Types of  teaching:</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FFFF"/>
                          </a:solidFill>
                          <a:effectLst/>
                          <a:latin typeface="Lucida Sans Unicode" pitchFamily="34" charset="0"/>
                        </a:rPr>
                        <a:t>Universities (62)</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FFFF"/>
                          </a:solidFill>
                          <a:effectLst/>
                          <a:latin typeface="Lucida Sans Unicode" pitchFamily="34" charset="0"/>
                        </a:rPr>
                        <a:t>Colleges (28)</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497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00"/>
                          </a:solidFill>
                          <a:effectLst/>
                          <a:latin typeface="Lucida Sans Unicode" pitchFamily="34" charset="0"/>
                        </a:rPr>
                        <a:t>Workshops</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00"/>
                          </a:solidFill>
                          <a:effectLst/>
                          <a:latin typeface="Lucida Sans Unicode" pitchFamily="34" charset="0"/>
                        </a:rPr>
                        <a:t>95%</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00"/>
                          </a:solidFill>
                          <a:effectLst/>
                          <a:latin typeface="Lucida Sans Unicode" pitchFamily="34" charset="0"/>
                        </a:rPr>
                        <a:t>100%</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r>
              <a:tr h="494077">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200" b="0" i="0" u="none" strike="noStrike" cap="none" normalizeH="0" baseline="0" dirty="0" smtClean="0">
                          <a:ln>
                            <a:noFill/>
                          </a:ln>
                          <a:solidFill>
                            <a:srgbClr val="000000"/>
                          </a:solidFill>
                          <a:effectLst/>
                          <a:latin typeface="Lucida Sans Unicode" pitchFamily="34" charset="0"/>
                        </a:rPr>
                        <a:t>Integrated instruction in </a:t>
                      </a:r>
                      <a:br>
                        <a:rPr kumimoji="0" lang="en-US" sz="2200" b="0" i="0" u="none" strike="noStrike" cap="none" normalizeH="0" baseline="0" dirty="0" smtClean="0">
                          <a:ln>
                            <a:noFill/>
                          </a:ln>
                          <a:solidFill>
                            <a:srgbClr val="000000"/>
                          </a:solidFill>
                          <a:effectLst/>
                          <a:latin typeface="Lucida Sans Unicode" pitchFamily="34" charset="0"/>
                        </a:rPr>
                      </a:br>
                      <a:r>
                        <a:rPr kumimoji="0" lang="en-US" sz="2200" b="0" i="0" u="none" strike="noStrike" cap="none" normalizeH="0" baseline="0" dirty="0" smtClean="0">
                          <a:ln>
                            <a:noFill/>
                          </a:ln>
                          <a:solidFill>
                            <a:srgbClr val="000000"/>
                          </a:solidFill>
                          <a:effectLst/>
                          <a:latin typeface="Lucida Sans Unicode" pitchFamily="34" charset="0"/>
                        </a:rPr>
                        <a:t>non-library courses</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00"/>
                          </a:solidFill>
                          <a:effectLst/>
                          <a:latin typeface="Lucida Sans Unicode" pitchFamily="34" charset="0"/>
                        </a:rPr>
                        <a:t>77%</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00"/>
                          </a:solidFill>
                          <a:effectLst/>
                          <a:latin typeface="Lucida Sans Unicode" pitchFamily="34" charset="0"/>
                        </a:rPr>
                        <a:t>54%</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504770">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200" b="0" i="0" u="none" strike="noStrike" cap="none" normalizeH="0" baseline="0" dirty="0" smtClean="0">
                          <a:ln>
                            <a:noFill/>
                          </a:ln>
                          <a:solidFill>
                            <a:srgbClr val="000000"/>
                          </a:solidFill>
                          <a:effectLst/>
                          <a:latin typeface="Lucida Sans Unicode" pitchFamily="34" charset="0"/>
                        </a:rPr>
                        <a:t>Library courses (non-credit)</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00"/>
                          </a:solidFill>
                          <a:effectLst/>
                          <a:latin typeface="Lucida Sans Unicode" pitchFamily="34" charset="0"/>
                        </a:rPr>
                        <a:t>42%</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00"/>
                          </a:solidFill>
                          <a:effectLst/>
                          <a:latin typeface="Lucida Sans Unicode" pitchFamily="34" charset="0"/>
                        </a:rPr>
                        <a:t>50%</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r>
              <a:tr h="50477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00"/>
                          </a:solidFill>
                          <a:effectLst/>
                          <a:latin typeface="Lucida Sans Unicode" pitchFamily="34" charset="0"/>
                        </a:rPr>
                        <a:t>Non-library credit courses</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00"/>
                          </a:solidFill>
                          <a:effectLst/>
                          <a:latin typeface="Lucida Sans Unicode" pitchFamily="34" charset="0"/>
                        </a:rPr>
                        <a:t>34%</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00"/>
                          </a:solidFill>
                          <a:effectLst/>
                          <a:latin typeface="Lucida Sans Unicode" pitchFamily="34" charset="0"/>
                        </a:rPr>
                        <a:t>14%</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475137">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200" b="0" i="0" u="none" strike="noStrike" cap="none" normalizeH="0" baseline="0" dirty="0" smtClean="0">
                          <a:ln>
                            <a:noFill/>
                          </a:ln>
                          <a:solidFill>
                            <a:srgbClr val="000000"/>
                          </a:solidFill>
                          <a:effectLst/>
                          <a:latin typeface="Lucida Sans Unicode" pitchFamily="34" charset="0"/>
                        </a:rPr>
                        <a:t>Library credit courses</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00"/>
                          </a:solidFill>
                          <a:effectLst/>
                          <a:latin typeface="Lucida Sans Unicode" pitchFamily="34" charset="0"/>
                        </a:rPr>
                        <a:t>27%   </a:t>
                      </a:r>
                      <a:r>
                        <a:rPr kumimoji="0" lang="en-US" sz="2000" b="0" i="0" u="none" strike="noStrike" cap="none" normalizeH="0" baseline="0" dirty="0" smtClean="0">
                          <a:ln>
                            <a:noFill/>
                          </a:ln>
                          <a:solidFill>
                            <a:srgbClr val="000000"/>
                          </a:solidFill>
                          <a:effectLst/>
                          <a:latin typeface="Lucida Sans Unicode" pitchFamily="34" charset="0"/>
                        </a:rPr>
                        <a:t>(17)</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000000"/>
                          </a:solidFill>
                          <a:effectLst/>
                          <a:latin typeface="Lucida Sans Unicode" pitchFamily="34" charset="0"/>
                        </a:rPr>
                        <a:t>   3%</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r>
              <a:tr h="450437">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Lucida Sans Unicode" pitchFamily="34" charset="0"/>
                      </a:endParaRP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endParaRPr lang="en-CA"/>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endParaRPr lang="en-CA" dirty="0"/>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
        <p:nvSpPr>
          <p:cNvPr id="3" name="Title 2"/>
          <p:cNvSpPr>
            <a:spLocks noGrp="1"/>
          </p:cNvSpPr>
          <p:nvPr>
            <p:ph type="title" idx="4294967295"/>
          </p:nvPr>
        </p:nvSpPr>
        <p:spPr>
          <a:xfrm>
            <a:off x="1754188" y="5656263"/>
            <a:ext cx="7389812" cy="817562"/>
          </a:xfrm>
        </p:spPr>
        <p:txBody>
          <a:bodyPr anchor="t">
            <a:normAutofit/>
            <a:sp3d prstMaterial="softEdge"/>
          </a:bodyPr>
          <a:lstStyle/>
          <a:p>
            <a:pPr algn="r">
              <a:defRPr/>
            </a:pPr>
            <a:r>
              <a:rPr lang="en-US" sz="1500" b="0" kern="1200" dirty="0" smtClean="0">
                <a:solidFill>
                  <a:schemeClr val="tx1"/>
                </a:solidFill>
                <a:effectLst/>
                <a:latin typeface="+mj-lt"/>
                <a:ea typeface="+mj-ea"/>
                <a:cs typeface="+mj-cs"/>
              </a:rPr>
              <a:t>Preliminary data from 2012 </a:t>
            </a:r>
            <a:r>
              <a:rPr lang="en-US" sz="1500" b="0" kern="1200" dirty="0">
                <a:solidFill>
                  <a:schemeClr val="tx1"/>
                </a:solidFill>
                <a:effectLst/>
                <a:latin typeface="+mj-lt"/>
                <a:ea typeface="+mj-ea"/>
                <a:cs typeface="+mj-cs"/>
              </a:rPr>
              <a:t>CAUT </a:t>
            </a:r>
            <a:r>
              <a:rPr lang="en-US" sz="1500" b="0" kern="1200" dirty="0" smtClean="0">
                <a:solidFill>
                  <a:schemeClr val="tx1"/>
                </a:solidFill>
                <a:effectLst/>
                <a:latin typeface="+mj-lt"/>
                <a:ea typeface="+mj-ea"/>
                <a:cs typeface="+mj-cs"/>
              </a:rPr>
              <a:t>Librarian </a:t>
            </a:r>
            <a:r>
              <a:rPr lang="en-US" sz="1500" b="0" kern="1200" dirty="0">
                <a:solidFill>
                  <a:schemeClr val="tx1"/>
                </a:solidFill>
                <a:effectLst/>
                <a:latin typeface="+mj-lt"/>
                <a:ea typeface="+mj-ea"/>
                <a:cs typeface="+mj-cs"/>
              </a:rPr>
              <a:t>Salary Survey</a:t>
            </a:r>
            <a:br>
              <a:rPr lang="en-US" sz="1500" b="0" kern="1200" dirty="0">
                <a:solidFill>
                  <a:schemeClr val="tx1"/>
                </a:solidFill>
                <a:effectLst/>
                <a:latin typeface="+mj-lt"/>
                <a:ea typeface="+mj-ea"/>
                <a:cs typeface="+mj-cs"/>
              </a:rPr>
            </a:br>
            <a:r>
              <a:rPr lang="en-US" sz="1500" b="0" kern="1200" dirty="0">
                <a:solidFill>
                  <a:schemeClr val="tx1"/>
                </a:solidFill>
                <a:effectLst/>
                <a:latin typeface="+mj-lt"/>
                <a:ea typeface="+mj-ea"/>
                <a:cs typeface="+mj-cs"/>
              </a:rPr>
              <a:t>Includes responses from </a:t>
            </a:r>
            <a:r>
              <a:rPr lang="en-US" sz="1500" b="0" kern="1200" dirty="0" smtClean="0">
                <a:solidFill>
                  <a:schemeClr val="tx1"/>
                </a:solidFill>
                <a:effectLst/>
                <a:latin typeface="+mj-lt"/>
                <a:ea typeface="+mj-ea"/>
                <a:cs typeface="+mj-cs"/>
              </a:rPr>
              <a:t>62 universities, 28 colleges</a:t>
            </a:r>
            <a:endParaRPr lang="en-US" sz="1500" b="0" kern="1200" dirty="0">
              <a:solidFill>
                <a:schemeClr val="tx1"/>
              </a:solidFill>
              <a:effectLst/>
              <a:latin typeface="+mj-lt"/>
              <a:ea typeface="+mj-ea"/>
              <a:cs typeface="+mj-cs"/>
            </a:endParaRPr>
          </a:p>
        </p:txBody>
      </p:sp>
      <p:sp>
        <p:nvSpPr>
          <p:cNvPr id="16418" name="Rectangle 6"/>
          <p:cNvSpPr>
            <a:spLocks noChangeArrowheads="1"/>
          </p:cNvSpPr>
          <p:nvPr/>
        </p:nvSpPr>
        <p:spPr bwMode="auto">
          <a:xfrm>
            <a:off x="152400" y="381000"/>
            <a:ext cx="8839200" cy="1046440"/>
          </a:xfrm>
          <a:prstGeom prst="rect">
            <a:avLst/>
          </a:prstGeom>
          <a:noFill/>
          <a:ln w="9525">
            <a:noFill/>
            <a:miter lim="800000"/>
            <a:headEnd/>
            <a:tailEnd/>
          </a:ln>
        </p:spPr>
        <p:txBody>
          <a:bodyPr wrap="square">
            <a:spAutoFit/>
          </a:bodyPr>
          <a:lstStyle/>
          <a:p>
            <a:pPr algn="ctr"/>
            <a:r>
              <a:rPr lang="en-US" sz="3100" b="1" dirty="0" smtClean="0">
                <a:solidFill>
                  <a:schemeClr val="tx2"/>
                </a:solidFill>
                <a:latin typeface="+mj-lt"/>
              </a:rPr>
              <a:t>Academic Librarians: </a:t>
            </a:r>
          </a:p>
          <a:p>
            <a:pPr algn="ctr"/>
            <a:r>
              <a:rPr lang="en-US" sz="3100" b="1" dirty="0" smtClean="0">
                <a:solidFill>
                  <a:schemeClr val="tx2"/>
                </a:solidFill>
                <a:latin typeface="+mj-lt"/>
              </a:rPr>
              <a:t>Teaching responsibilities</a:t>
            </a:r>
            <a:endParaRPr lang="en-US" sz="3100" b="1" dirty="0">
              <a:solidFill>
                <a:schemeClr val="tx2"/>
              </a:solidFill>
              <a:latin typeface="+mj-lt"/>
            </a:endParaRPr>
          </a:p>
        </p:txBody>
      </p:sp>
    </p:spTree>
    <p:extLst>
      <p:ext uri="{BB962C8B-B14F-4D97-AF65-F5344CB8AC3E}">
        <p14:creationId xmlns:p14="http://schemas.microsoft.com/office/powerpoint/2010/main" val="307631509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657600" y="6407944"/>
            <a:ext cx="3073153" cy="365125"/>
          </a:xfrm>
        </p:spPr>
        <p:txBody>
          <a:bodyPr/>
          <a:lstStyle/>
          <a:p>
            <a:pPr>
              <a:defRPr/>
            </a:pPr>
            <a:r>
              <a:rPr lang="en-CA" dirty="0" smtClean="0"/>
              <a:t>CAUT Librarians Conference  </a:t>
            </a:r>
          </a:p>
          <a:p>
            <a:pPr>
              <a:defRPr/>
            </a:pPr>
            <a:r>
              <a:rPr lang="en-CA" dirty="0" smtClean="0"/>
              <a:t>Shaping the Future of Academic Librarianship </a:t>
            </a:r>
          </a:p>
          <a:p>
            <a:pPr>
              <a:defRPr/>
            </a:pPr>
            <a:r>
              <a:rPr lang="en-CA" dirty="0" smtClean="0"/>
              <a:t> 26-27 October 2012</a:t>
            </a:r>
            <a:endParaRPr lang="en-US" dirty="0"/>
          </a:p>
        </p:txBody>
      </p:sp>
      <p:sp>
        <p:nvSpPr>
          <p:cNvPr id="3" name="Rectangle 2"/>
          <p:cNvSpPr/>
          <p:nvPr/>
        </p:nvSpPr>
        <p:spPr>
          <a:xfrm>
            <a:off x="152400" y="0"/>
            <a:ext cx="8839200" cy="5578450"/>
          </a:xfrm>
          <a:prstGeom prst="rect">
            <a:avLst/>
          </a:prstGeom>
        </p:spPr>
        <p:txBody>
          <a:bodyPr wrap="square">
            <a:spAutoFit/>
          </a:bodyPr>
          <a:lstStyle/>
          <a:p>
            <a:pPr algn="ctr"/>
            <a:r>
              <a:rPr lang="en-US" sz="1600" dirty="0" smtClean="0"/>
              <a:t>References</a:t>
            </a:r>
          </a:p>
          <a:p>
            <a:endParaRPr lang="en-CA" sz="1100" dirty="0" smtClean="0"/>
          </a:p>
          <a:p>
            <a:r>
              <a:rPr lang="en-CA" sz="1100" dirty="0" smtClean="0"/>
              <a:t>ACRL. (2011). Guidelines for Academic Librarians Without Faculty Status. </a:t>
            </a:r>
            <a:r>
              <a:rPr lang="en-CA" sz="1100" i="1" dirty="0" smtClean="0"/>
              <a:t>Association of College and Research Libraries.</a:t>
            </a:r>
            <a:r>
              <a:rPr lang="en-CA" sz="1100" dirty="0" smtClean="0"/>
              <a:t> Retrieved from</a:t>
            </a:r>
          </a:p>
          <a:p>
            <a:r>
              <a:rPr lang="en-CA" sz="1100" dirty="0" smtClean="0"/>
              <a:t>	</a:t>
            </a:r>
            <a:r>
              <a:rPr lang="en-CA" sz="1100" u="sng" dirty="0" smtClean="0">
                <a:hlinkClick r:id="rId2"/>
              </a:rPr>
              <a:t>http://www.ala.org/acrl/standards/guidelinesacademic</a:t>
            </a:r>
            <a:endParaRPr lang="en-CA" sz="1100" dirty="0" smtClean="0"/>
          </a:p>
          <a:p>
            <a:r>
              <a:rPr lang="en-CA" sz="1100" dirty="0" smtClean="0"/>
              <a:t>ACRL. (2011). Standards for Faculty Status for Academic Librarians. </a:t>
            </a:r>
            <a:r>
              <a:rPr lang="en-CA" sz="1100" i="1" dirty="0" smtClean="0"/>
              <a:t>Association of College and Research Libraries.</a:t>
            </a:r>
            <a:r>
              <a:rPr lang="en-CA" sz="1100" dirty="0" smtClean="0"/>
              <a:t> Retrieved from</a:t>
            </a:r>
          </a:p>
          <a:p>
            <a:r>
              <a:rPr lang="en-US" sz="1100" dirty="0" smtClean="0"/>
              <a:t>	</a:t>
            </a:r>
            <a:r>
              <a:rPr lang="en-CA" sz="1100" u="sng" dirty="0" smtClean="0">
                <a:hlinkClick r:id="rId3"/>
              </a:rPr>
              <a:t>http://www.ala.org/acrl/standards/standardsfaculty</a:t>
            </a:r>
            <a:endParaRPr lang="en-CA" sz="1100" dirty="0" smtClean="0"/>
          </a:p>
          <a:p>
            <a:r>
              <a:rPr lang="en-CA" sz="1100" dirty="0" smtClean="0"/>
              <a:t>Association of Librarians of the University of Washington.</a:t>
            </a:r>
            <a:r>
              <a:rPr lang="en-CA" sz="1100" b="1" dirty="0" smtClean="0"/>
              <a:t> </a:t>
            </a:r>
            <a:r>
              <a:rPr lang="en-CA" sz="1100" dirty="0" smtClean="0"/>
              <a:t>Status Committee. (2000?). Promotion &amp; tenure requirements for peer institutions.</a:t>
            </a:r>
          </a:p>
          <a:p>
            <a:r>
              <a:rPr lang="en-US" sz="1100" dirty="0" smtClean="0"/>
              <a:t>	</a:t>
            </a:r>
            <a:r>
              <a:rPr lang="en-CA" sz="1100" dirty="0" smtClean="0"/>
              <a:t>Retrieved from </a:t>
            </a:r>
            <a:r>
              <a:rPr lang="en-CA" sz="1100" u="sng" dirty="0" smtClean="0">
                <a:hlinkClick r:id="rId4"/>
              </a:rPr>
              <a:t>http://staffweb.lib.washington.edu/committees/aluw/status/p-t-information/peers</a:t>
            </a:r>
            <a:endParaRPr lang="en-CA" sz="1100" dirty="0" smtClean="0"/>
          </a:p>
          <a:p>
            <a:r>
              <a:rPr lang="en-CA" sz="1100" dirty="0" smtClean="0"/>
              <a:t>California State University. Academic Senate. Faculty Affairs Committee. (2002). Faculty Service in The California State University (CSU):</a:t>
            </a:r>
          </a:p>
          <a:p>
            <a:r>
              <a:rPr lang="en-CA" sz="1100" dirty="0" smtClean="0"/>
              <a:t>	An Integral Component in the Retention, Tenure, and Promotion of Faculty. Retrieved from</a:t>
            </a:r>
          </a:p>
          <a:p>
            <a:r>
              <a:rPr lang="en-CA" sz="1100" dirty="0" smtClean="0"/>
              <a:t>	</a:t>
            </a:r>
            <a:r>
              <a:rPr lang="en-CA" sz="1100" u="sng" dirty="0" smtClean="0">
                <a:hlinkClick r:id="rId5"/>
              </a:rPr>
              <a:t>http://www.calstate.edu/AcadSen/Records/Reports/serviceFinalreport.pdf</a:t>
            </a:r>
            <a:r>
              <a:rPr lang="en-CA" sz="1100" dirty="0" smtClean="0"/>
              <a:t> </a:t>
            </a:r>
          </a:p>
          <a:p>
            <a:r>
              <a:rPr lang="en-CA" sz="1100" dirty="0" smtClean="0"/>
              <a:t>California State University. Chancellor’s Doctoral Incentive Program. Retention, tenure, and promotion guidelines. Retrieved from</a:t>
            </a:r>
          </a:p>
          <a:p>
            <a:r>
              <a:rPr lang="en-CA" sz="1100" dirty="0" smtClean="0"/>
              <a:t>	</a:t>
            </a:r>
            <a:r>
              <a:rPr lang="en-CA" sz="1100" u="sng" dirty="0" smtClean="0">
                <a:hlinkClick r:id="rId6"/>
              </a:rPr>
              <a:t>http://teachingcommons.cdl.edu/cdip/careertalk/retention_tenure_and_promotion_guidelines.htm</a:t>
            </a:r>
            <a:endParaRPr lang="en-CA" sz="1100" dirty="0" smtClean="0"/>
          </a:p>
          <a:p>
            <a:r>
              <a:rPr lang="en-CA" sz="1100" dirty="0" smtClean="0"/>
              <a:t>Collective Agreement between Concordia University and the Concordia University Faculty Association in effect until May 31, 2012.</a:t>
            </a:r>
          </a:p>
          <a:p>
            <a:r>
              <a:rPr lang="en-US" sz="1100" dirty="0" smtClean="0"/>
              <a:t>	</a:t>
            </a:r>
            <a:r>
              <a:rPr lang="en-CA" sz="1100" dirty="0" smtClean="0"/>
              <a:t>Retrieved from</a:t>
            </a:r>
            <a:endParaRPr lang="en-CA" sz="1050" dirty="0" smtClean="0"/>
          </a:p>
          <a:p>
            <a:r>
              <a:rPr lang="en-CA" sz="1050" dirty="0" smtClean="0"/>
              <a:t>	</a:t>
            </a:r>
            <a:r>
              <a:rPr lang="en-CA" sz="1050" u="sng" dirty="0" smtClean="0">
                <a:hlinkClick r:id="rId7"/>
              </a:rPr>
              <a:t>http://finearts.concordia.ca/documents/officeofthedean/Servicesandresourcestofaculty/Full%20CUFA%20CA_July%202009.pdf</a:t>
            </a:r>
            <a:r>
              <a:rPr lang="en-CA" sz="1050" dirty="0" smtClean="0"/>
              <a:t> </a:t>
            </a:r>
          </a:p>
          <a:p>
            <a:r>
              <a:rPr lang="en-US" sz="1100" dirty="0" smtClean="0"/>
              <a:t>A Guide to the Professional Status of Academic Librarians in the United States (and Other Places). Retrieved from</a:t>
            </a:r>
          </a:p>
          <a:p>
            <a:r>
              <a:rPr lang="en-US" sz="1100" dirty="0" smtClean="0"/>
              <a:t>	</a:t>
            </a:r>
            <a:r>
              <a:rPr lang="en-CA" sz="1100" u="sng" dirty="0" smtClean="0">
                <a:hlinkClick r:id="rId8"/>
              </a:rPr>
              <a:t>http://academic-librarian-status.wikispaces.com/</a:t>
            </a:r>
            <a:endParaRPr lang="en-CA" sz="1100" dirty="0" smtClean="0"/>
          </a:p>
          <a:p>
            <a:r>
              <a:rPr lang="en-CA" sz="1100" dirty="0" smtClean="0"/>
              <a:t>McGill University. Senate. (March 21, 2012). Document #:</a:t>
            </a:r>
            <a:r>
              <a:rPr lang="en-CA" sz="1100" b="1" dirty="0" smtClean="0"/>
              <a:t> </a:t>
            </a:r>
            <a:r>
              <a:rPr lang="en-CA" sz="1100" dirty="0" smtClean="0"/>
              <a:t>D11-51 Revisions to Regulations Relating to the Employment of Academic Staff.</a:t>
            </a:r>
          </a:p>
          <a:p>
            <a:r>
              <a:rPr lang="en-US" sz="1100" dirty="0" smtClean="0"/>
              <a:t>	</a:t>
            </a:r>
            <a:r>
              <a:rPr lang="en-CA" sz="1100" dirty="0" smtClean="0"/>
              <a:t>Retrieved from </a:t>
            </a:r>
            <a:r>
              <a:rPr lang="en-CA" sz="900" u="sng" dirty="0" smtClean="0">
                <a:hlinkClick r:id="rId9"/>
              </a:rPr>
              <a:t>http://www.mcgill.ca/senate/sites/mcgill.ca.senate/files/d11-51_revisions_to_regs_on_employment_of_academic_staff_0.pdf</a:t>
            </a:r>
            <a:endParaRPr lang="en-CA" sz="900" dirty="0" smtClean="0"/>
          </a:p>
          <a:p>
            <a:r>
              <a:rPr lang="en-CA" sz="1100" dirty="0" smtClean="0"/>
              <a:t>McGill University. Senate. (March 21, 2012). Minutes. Retrieved from</a:t>
            </a:r>
          </a:p>
          <a:p>
            <a:r>
              <a:rPr lang="en-CA" sz="1100" dirty="0" smtClean="0"/>
              <a:t>	</a:t>
            </a:r>
            <a:r>
              <a:rPr lang="en-CA" sz="1100" u="sng" dirty="0" smtClean="0">
                <a:hlinkClick r:id="rId10"/>
              </a:rPr>
              <a:t>http://www.mcgill.ca/senate/sites/mcgill.ca.senate/files/minutes_march_21_2012.pdf</a:t>
            </a:r>
            <a:endParaRPr lang="en-CA" sz="1100" dirty="0" smtClean="0"/>
          </a:p>
          <a:p>
            <a:r>
              <a:rPr lang="en-US" sz="1100" dirty="0" smtClean="0"/>
              <a:t>Nelson, C. (2010). </a:t>
            </a:r>
            <a:r>
              <a:rPr lang="en-CA" sz="1100" i="1" dirty="0" smtClean="0"/>
              <a:t>No University is an Island: Saving Academic Freedom.</a:t>
            </a:r>
            <a:r>
              <a:rPr lang="en-CA" sz="1100" dirty="0" smtClean="0"/>
              <a:t> New York: New York University Press, 2010. </a:t>
            </a:r>
          </a:p>
          <a:p>
            <a:r>
              <a:rPr lang="en-CA" sz="1100" dirty="0" smtClean="0"/>
              <a:t>	Stanford University.</a:t>
            </a:r>
            <a:r>
              <a:rPr lang="en-CA" sz="1100" b="1" dirty="0" smtClean="0"/>
              <a:t> </a:t>
            </a:r>
            <a:r>
              <a:rPr lang="en-CA" sz="1100" dirty="0" smtClean="0"/>
              <a:t>School of Medicine. (2009). Faculty Handbook. Retrieved from</a:t>
            </a:r>
          </a:p>
          <a:p>
            <a:r>
              <a:rPr lang="en-CA" sz="1100" dirty="0" smtClean="0"/>
              <a:t>	</a:t>
            </a:r>
            <a:r>
              <a:rPr lang="en-CA" sz="1100" u="sng" dirty="0" smtClean="0">
                <a:hlinkClick r:id="rId11"/>
              </a:rPr>
              <a:t>http://med.stanford.edu/academicaffairs/handbook/chapt2_2.3new.html#_Toc245041327</a:t>
            </a:r>
            <a:r>
              <a:rPr lang="en-US" sz="1100" dirty="0" smtClean="0"/>
              <a:t> </a:t>
            </a:r>
            <a:endParaRPr lang="en-CA" sz="1100" dirty="0" smtClean="0"/>
          </a:p>
          <a:p>
            <a:r>
              <a:rPr lang="en-US" sz="1100" dirty="0" smtClean="0"/>
              <a:t>Swan Hill, J. (2005). Constant Vigilance, </a:t>
            </a:r>
            <a:r>
              <a:rPr lang="en-US" sz="1100" dirty="0" err="1" smtClean="0"/>
              <a:t>Babelfish</a:t>
            </a:r>
            <a:r>
              <a:rPr lang="en-US" sz="1100" dirty="0" smtClean="0"/>
              <a:t>, and Foot Surgery: Perspectives on Faculty Status and Tenure for Academic Librarians.</a:t>
            </a:r>
          </a:p>
          <a:p>
            <a:r>
              <a:rPr lang="en-US" sz="1100" dirty="0" smtClean="0"/>
              <a:t>	</a:t>
            </a:r>
            <a:r>
              <a:rPr lang="en-US" sz="1100" i="1" dirty="0" smtClean="0"/>
              <a:t>portal: Libraries and the Academy, </a:t>
            </a:r>
            <a:r>
              <a:rPr lang="en-US" sz="1100" dirty="0" smtClean="0"/>
              <a:t>5(1), </a:t>
            </a:r>
            <a:r>
              <a:rPr lang="en-CA" sz="1100" dirty="0" smtClean="0"/>
              <a:t>7-22. </a:t>
            </a:r>
            <a:r>
              <a:rPr lang="en-CA" sz="1100" dirty="0" err="1" smtClean="0"/>
              <a:t>doi</a:t>
            </a:r>
            <a:r>
              <a:rPr lang="en-CA" sz="1100" dirty="0" smtClean="0"/>
              <a:t>: 10.1353/pla.2005.0004. </a:t>
            </a:r>
          </a:p>
          <a:p>
            <a:r>
              <a:rPr lang="en-CA" sz="1100" dirty="0" err="1" smtClean="0"/>
              <a:t>Takševa</a:t>
            </a:r>
            <a:r>
              <a:rPr lang="en-CA" sz="1100" dirty="0" smtClean="0"/>
              <a:t>, </a:t>
            </a:r>
            <a:r>
              <a:rPr lang="en-CA" sz="1100" dirty="0" err="1" smtClean="0"/>
              <a:t>Tatjana</a:t>
            </a:r>
            <a:r>
              <a:rPr lang="en-CA" sz="1100" dirty="0" smtClean="0"/>
              <a:t>. (2012). Review of</a:t>
            </a:r>
            <a:r>
              <a:rPr lang="en-CA" sz="1100" i="1" dirty="0" smtClean="0"/>
              <a:t> Over Ten Million Served: Gendered Service in Language and Literature Workplaces</a:t>
            </a:r>
            <a:r>
              <a:rPr lang="en-CA" sz="1100" dirty="0" smtClean="0"/>
              <a:t>,</a:t>
            </a:r>
            <a:r>
              <a:rPr lang="en-CA" sz="1100" i="1" dirty="0" smtClean="0"/>
              <a:t> </a:t>
            </a:r>
            <a:r>
              <a:rPr lang="en-CA" sz="1100" dirty="0" smtClean="0"/>
              <a:t>Michelle A.</a:t>
            </a:r>
          </a:p>
          <a:p>
            <a:r>
              <a:rPr lang="en-CA" sz="1100" dirty="0" smtClean="0"/>
              <a:t>	</a:t>
            </a:r>
            <a:r>
              <a:rPr lang="en-CA" sz="1100" dirty="0" err="1" smtClean="0"/>
              <a:t>Massé</a:t>
            </a:r>
            <a:r>
              <a:rPr lang="en-CA" sz="1100" dirty="0" smtClean="0"/>
              <a:t> and Katie J. Hogan, eds. Albany, NY: SUNY Press, 2010.  Retrieved from 	</a:t>
            </a:r>
            <a:r>
              <a:rPr lang="en-CA" sz="1100" u="sng" dirty="0" smtClean="0">
                <a:hlinkClick r:id="rId12"/>
              </a:rPr>
              <a:t>http://cautbulletin.ca/en_article.asp?ArticleID=3387</a:t>
            </a:r>
            <a:endParaRPr lang="en-CA" sz="1100" dirty="0" smtClean="0"/>
          </a:p>
          <a:p>
            <a:r>
              <a:rPr lang="en-CA" sz="1100" dirty="0" smtClean="0"/>
              <a:t>University of Saskatchewan. (2011). University Library Standards for Promotion and Tenure. Retrieved from</a:t>
            </a:r>
          </a:p>
          <a:p>
            <a:r>
              <a:rPr lang="en-CA" sz="1100" dirty="0" smtClean="0"/>
              <a:t>	</a:t>
            </a:r>
            <a:r>
              <a:rPr lang="en-CA" sz="1100" u="sng" dirty="0" smtClean="0">
                <a:hlinkClick r:id="rId13"/>
              </a:rPr>
              <a:t>http://library.usask.ca/employment/files/Library%20Standards%20-%20July%201%202011.pdf</a:t>
            </a:r>
            <a:endParaRPr lang="en-US" sz="1100" dirty="0" smtClean="0"/>
          </a:p>
        </p:txBody>
      </p:sp>
    </p:spTree>
    <p:extLst>
      <p:ext uri="{BB962C8B-B14F-4D97-AF65-F5344CB8AC3E}">
        <p14:creationId xmlns:p14="http://schemas.microsoft.com/office/powerpoint/2010/main" val="26859034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CA" dirty="0"/>
              <a:t>Growing consensus is “yes” </a:t>
            </a:r>
            <a:endParaRPr lang="en-CA" dirty="0" smtClean="0"/>
          </a:p>
          <a:p>
            <a:r>
              <a:rPr lang="en-CA" dirty="0" smtClean="0"/>
              <a:t>Teaching vs. instruction</a:t>
            </a:r>
          </a:p>
          <a:p>
            <a:r>
              <a:rPr lang="en-CA" dirty="0" smtClean="0"/>
              <a:t>Historical precedent: professors were the first librarians </a:t>
            </a:r>
          </a:p>
          <a:p>
            <a:r>
              <a:rPr lang="en-CA" dirty="0" smtClean="0"/>
              <a:t>Teaching must involve more </a:t>
            </a:r>
            <a:r>
              <a:rPr lang="en-CA" dirty="0"/>
              <a:t>than </a:t>
            </a:r>
            <a:r>
              <a:rPr lang="en-CA" dirty="0" smtClean="0"/>
              <a:t>complex reference interactions or one-shot information literacy (resource-based) workshops</a:t>
            </a:r>
            <a:r>
              <a:rPr lang="en-CA" dirty="0"/>
              <a:t>, etc.</a:t>
            </a:r>
          </a:p>
          <a:p>
            <a:endParaRPr lang="en-CA" dirty="0"/>
          </a:p>
        </p:txBody>
      </p:sp>
      <p:sp>
        <p:nvSpPr>
          <p:cNvPr id="5" name="Footer Placeholder 4"/>
          <p:cNvSpPr>
            <a:spLocks noGrp="1"/>
          </p:cNvSpPr>
          <p:nvPr>
            <p:ph type="ftr" sz="quarter" idx="11"/>
          </p:nvPr>
        </p:nvSpPr>
        <p:spPr>
          <a:xfrm>
            <a:off x="3276601" y="6400800"/>
            <a:ext cx="3454400" cy="373063"/>
          </a:xfrm>
        </p:spPr>
        <p:txBody>
          <a:bodyPr/>
          <a:lstStyle/>
          <a:p>
            <a:r>
              <a:rPr lang="en-US" dirty="0" smtClean="0"/>
              <a:t>CAUT Librarians Conference </a:t>
            </a:r>
          </a:p>
          <a:p>
            <a:r>
              <a:rPr lang="en-CA" dirty="0" smtClean="0"/>
              <a:t>Shaping the Future of Academic Librarianship </a:t>
            </a:r>
          </a:p>
          <a:p>
            <a:r>
              <a:rPr lang="en-US" dirty="0"/>
              <a:t>26-27 </a:t>
            </a:r>
            <a:r>
              <a:rPr lang="en-US" dirty="0" smtClean="0"/>
              <a:t>October 2012</a:t>
            </a:r>
            <a:endParaRPr lang="en-US" dirty="0"/>
          </a:p>
        </p:txBody>
      </p:sp>
      <p:sp>
        <p:nvSpPr>
          <p:cNvPr id="2" name="Title 1"/>
          <p:cNvSpPr>
            <a:spLocks noGrp="1"/>
          </p:cNvSpPr>
          <p:nvPr>
            <p:ph type="title"/>
          </p:nvPr>
        </p:nvSpPr>
        <p:spPr/>
        <p:txBody>
          <a:bodyPr/>
          <a:lstStyle/>
          <a:p>
            <a:r>
              <a:rPr lang="en-CA" dirty="0" smtClean="0">
                <a:effectLst/>
              </a:rPr>
              <a:t>Should librarians teach?</a:t>
            </a:r>
            <a:endParaRPr lang="en-CA" dirty="0">
              <a:effectLst/>
            </a:endParaRPr>
          </a:p>
        </p:txBody>
      </p:sp>
    </p:spTree>
    <p:extLst>
      <p:ext uri="{BB962C8B-B14F-4D97-AF65-F5344CB8AC3E}">
        <p14:creationId xmlns:p14="http://schemas.microsoft.com/office/powerpoint/2010/main" val="40296742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382000" cy="4525963"/>
          </a:xfrm>
        </p:spPr>
        <p:txBody>
          <a:bodyPr>
            <a:normAutofit lnSpcReduction="10000"/>
          </a:bodyPr>
          <a:lstStyle/>
          <a:p>
            <a:pPr marL="566737" indent="-457200"/>
            <a:r>
              <a:rPr lang="en-CA" dirty="0" smtClean="0"/>
              <a:t>Librarians as teachers: we apply the label “teaching” to a variety of activities: reference instruction, one-shot classes, workshops, collaborative courses, integrated content, credit courses</a:t>
            </a:r>
          </a:p>
          <a:p>
            <a:pPr marL="566737" indent="-457200"/>
            <a:r>
              <a:rPr lang="en-CA" dirty="0" smtClean="0"/>
              <a:t>In collective agreements:  usually included with “professional practice” and not drawn out at a specific responsibility (as are research and service)</a:t>
            </a:r>
          </a:p>
          <a:p>
            <a:pPr marL="566737" indent="-457200"/>
            <a:r>
              <a:rPr lang="en-CA" dirty="0" smtClean="0"/>
              <a:t>Can be invisible work</a:t>
            </a:r>
          </a:p>
          <a:p>
            <a:pPr marL="566737" indent="-457200"/>
            <a:r>
              <a:rPr lang="en-CA" dirty="0" smtClean="0"/>
              <a:t>Not all librarians participate in teaching</a:t>
            </a:r>
          </a:p>
        </p:txBody>
      </p:sp>
      <p:sp>
        <p:nvSpPr>
          <p:cNvPr id="5" name="Footer Placeholder 4"/>
          <p:cNvSpPr>
            <a:spLocks noGrp="1"/>
          </p:cNvSpPr>
          <p:nvPr>
            <p:ph type="ftr" sz="quarter" idx="11"/>
          </p:nvPr>
        </p:nvSpPr>
        <p:spPr>
          <a:xfrm>
            <a:off x="3657601" y="6400800"/>
            <a:ext cx="3073400" cy="373063"/>
          </a:xfrm>
        </p:spPr>
        <p:txBody>
          <a:bodyPr/>
          <a:lstStyle/>
          <a:p>
            <a:r>
              <a:rPr lang="en-CA" dirty="0" smtClean="0"/>
              <a:t>CAUT Librarians Conference </a:t>
            </a:r>
          </a:p>
          <a:p>
            <a:r>
              <a:rPr lang="en-CA" dirty="0" smtClean="0"/>
              <a:t> Shaping the Future of Academic Librarianship</a:t>
            </a:r>
          </a:p>
          <a:p>
            <a:r>
              <a:rPr lang="en-US" dirty="0"/>
              <a:t>26-27 </a:t>
            </a:r>
            <a:r>
              <a:rPr lang="en-CA" dirty="0" smtClean="0"/>
              <a:t>October 2012</a:t>
            </a:r>
            <a:endParaRPr lang="en-US" dirty="0"/>
          </a:p>
        </p:txBody>
      </p:sp>
      <p:sp>
        <p:nvSpPr>
          <p:cNvPr id="2" name="Title 1"/>
          <p:cNvSpPr>
            <a:spLocks noGrp="1"/>
          </p:cNvSpPr>
          <p:nvPr>
            <p:ph type="title"/>
          </p:nvPr>
        </p:nvSpPr>
        <p:spPr/>
        <p:txBody>
          <a:bodyPr>
            <a:noAutofit/>
          </a:bodyPr>
          <a:lstStyle/>
          <a:p>
            <a:r>
              <a:rPr lang="en-CA" sz="3600" dirty="0" smtClean="0">
                <a:effectLst/>
              </a:rPr>
              <a:t>How is teaching operationalized in the academic librarian context?</a:t>
            </a:r>
            <a:endParaRPr lang="en-CA" sz="3600" dirty="0">
              <a:effectLst/>
            </a:endParaRPr>
          </a:p>
        </p:txBody>
      </p:sp>
    </p:spTree>
    <p:extLst>
      <p:ext uri="{BB962C8B-B14F-4D97-AF65-F5344CB8AC3E}">
        <p14:creationId xmlns:p14="http://schemas.microsoft.com/office/powerpoint/2010/main" val="25487743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CA" sz="2400" dirty="0" smtClean="0"/>
              <a:t>Lack of professional preparation </a:t>
            </a:r>
          </a:p>
          <a:p>
            <a:r>
              <a:rPr lang="en-CA" sz="2400" dirty="0" smtClean="0"/>
              <a:t>Inflexibility of schedule</a:t>
            </a:r>
          </a:p>
          <a:p>
            <a:r>
              <a:rPr lang="en-CA" sz="2400" dirty="0" smtClean="0"/>
              <a:t>Time requirements of teaching</a:t>
            </a:r>
          </a:p>
          <a:p>
            <a:r>
              <a:rPr lang="en-CA" sz="2400" dirty="0" smtClean="0"/>
              <a:t>Colleagues who do not understand value of teaching, or begrudge the time it takes away from the library.  Workload implications for all.</a:t>
            </a:r>
          </a:p>
          <a:p>
            <a:r>
              <a:rPr lang="en-CA" sz="2400" dirty="0" smtClean="0"/>
              <a:t>Equity issue: librarians already don’t have one term free of “teaching”.  Will regularized teaching exacerbate the problem?</a:t>
            </a:r>
          </a:p>
          <a:p>
            <a:r>
              <a:rPr lang="en-CA" sz="2400" dirty="0" smtClean="0"/>
              <a:t>Equitable compensation</a:t>
            </a:r>
          </a:p>
          <a:p>
            <a:r>
              <a:rPr lang="en-CA" sz="2400" dirty="0" smtClean="0"/>
              <a:t>More PT instructors</a:t>
            </a:r>
          </a:p>
          <a:p>
            <a:endParaRPr lang="en-CA" dirty="0"/>
          </a:p>
        </p:txBody>
      </p:sp>
      <p:sp>
        <p:nvSpPr>
          <p:cNvPr id="5" name="Footer Placeholder 4"/>
          <p:cNvSpPr>
            <a:spLocks noGrp="1"/>
          </p:cNvSpPr>
          <p:nvPr>
            <p:ph type="ftr" sz="quarter" idx="11"/>
          </p:nvPr>
        </p:nvSpPr>
        <p:spPr>
          <a:xfrm>
            <a:off x="3505201" y="6400800"/>
            <a:ext cx="3225800" cy="373063"/>
          </a:xfrm>
        </p:spPr>
        <p:txBody>
          <a:bodyPr/>
          <a:lstStyle/>
          <a:p>
            <a:r>
              <a:rPr lang="en-CA" dirty="0" smtClean="0"/>
              <a:t>CAUT Librarians Conference </a:t>
            </a:r>
          </a:p>
          <a:p>
            <a:r>
              <a:rPr lang="en-CA" dirty="0" smtClean="0"/>
              <a:t> Shaping the Future of Academic Librarianship  </a:t>
            </a:r>
          </a:p>
          <a:p>
            <a:r>
              <a:rPr lang="en-US" dirty="0"/>
              <a:t>26-27</a:t>
            </a:r>
            <a:r>
              <a:rPr lang="en-CA" dirty="0" smtClean="0"/>
              <a:t> October 2012</a:t>
            </a:r>
            <a:endParaRPr lang="en-US" dirty="0"/>
          </a:p>
        </p:txBody>
      </p:sp>
      <p:sp>
        <p:nvSpPr>
          <p:cNvPr id="2" name="Title 1"/>
          <p:cNvSpPr>
            <a:spLocks noGrp="1"/>
          </p:cNvSpPr>
          <p:nvPr>
            <p:ph type="title"/>
          </p:nvPr>
        </p:nvSpPr>
        <p:spPr/>
        <p:txBody>
          <a:bodyPr>
            <a:normAutofit fontScale="90000"/>
          </a:bodyPr>
          <a:lstStyle/>
          <a:p>
            <a:r>
              <a:rPr lang="en-CA" dirty="0" smtClean="0">
                <a:effectLst/>
              </a:rPr>
              <a:t>Cons of Teaching (credit courses)</a:t>
            </a:r>
            <a:endParaRPr lang="en-CA" dirty="0">
              <a:effectLst/>
            </a:endParaRPr>
          </a:p>
        </p:txBody>
      </p:sp>
    </p:spTree>
    <p:extLst>
      <p:ext uri="{BB962C8B-B14F-4D97-AF65-F5344CB8AC3E}">
        <p14:creationId xmlns:p14="http://schemas.microsoft.com/office/powerpoint/2010/main" val="254462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CA" dirty="0" smtClean="0"/>
              <a:t>Lack of standardization to our teaching </a:t>
            </a:r>
          </a:p>
          <a:p>
            <a:r>
              <a:rPr lang="en-CA" dirty="0" smtClean="0"/>
              <a:t>Will those NOT teaching lose credibility or become vulnerable (dispensable?)</a:t>
            </a:r>
          </a:p>
          <a:p>
            <a:r>
              <a:rPr lang="en-CA" dirty="0" smtClean="0"/>
              <a:t>Trend in higher education to promote core competencies, which has benefited libraries teaching IL, but we must not be party to diminished curricula</a:t>
            </a:r>
          </a:p>
          <a:p>
            <a:r>
              <a:rPr lang="en-CA" dirty="0" smtClean="0"/>
              <a:t>Less time for research</a:t>
            </a:r>
          </a:p>
          <a:p>
            <a:r>
              <a:rPr lang="en-CA" dirty="0" smtClean="0"/>
              <a:t>Self confidence – can we do it?</a:t>
            </a:r>
            <a:endParaRPr lang="en-CA" dirty="0"/>
          </a:p>
        </p:txBody>
      </p:sp>
      <p:sp>
        <p:nvSpPr>
          <p:cNvPr id="5" name="Footer Placeholder 4"/>
          <p:cNvSpPr>
            <a:spLocks noGrp="1"/>
          </p:cNvSpPr>
          <p:nvPr>
            <p:ph type="ftr" sz="quarter" idx="11"/>
          </p:nvPr>
        </p:nvSpPr>
        <p:spPr>
          <a:xfrm>
            <a:off x="3429001" y="6400800"/>
            <a:ext cx="3302000" cy="373063"/>
          </a:xfrm>
        </p:spPr>
        <p:txBody>
          <a:bodyPr/>
          <a:lstStyle/>
          <a:p>
            <a:r>
              <a:rPr lang="en-CA" dirty="0" smtClean="0"/>
              <a:t>CAUT Librarians Conference </a:t>
            </a:r>
          </a:p>
          <a:p>
            <a:r>
              <a:rPr lang="en-CA" dirty="0" smtClean="0"/>
              <a:t> Shaping the Future of Academic Librarianship  </a:t>
            </a:r>
          </a:p>
          <a:p>
            <a:r>
              <a:rPr lang="en-US" dirty="0"/>
              <a:t>26-27</a:t>
            </a:r>
            <a:r>
              <a:rPr lang="en-CA" dirty="0" smtClean="0"/>
              <a:t> October 2012</a:t>
            </a:r>
            <a:endParaRPr lang="en-US" dirty="0"/>
          </a:p>
        </p:txBody>
      </p:sp>
      <p:sp>
        <p:nvSpPr>
          <p:cNvPr id="2" name="Title 1"/>
          <p:cNvSpPr>
            <a:spLocks noGrp="1"/>
          </p:cNvSpPr>
          <p:nvPr>
            <p:ph type="title"/>
          </p:nvPr>
        </p:nvSpPr>
        <p:spPr/>
        <p:txBody>
          <a:bodyPr/>
          <a:lstStyle/>
          <a:p>
            <a:r>
              <a:rPr lang="en-CA" dirty="0" smtClean="0">
                <a:effectLst/>
              </a:rPr>
              <a:t>Teaching challenges</a:t>
            </a:r>
            <a:endParaRPr lang="en-CA" dirty="0">
              <a:effectLst/>
            </a:endParaRPr>
          </a:p>
        </p:txBody>
      </p:sp>
    </p:spTree>
    <p:extLst>
      <p:ext uri="{BB962C8B-B14F-4D97-AF65-F5344CB8AC3E}">
        <p14:creationId xmlns:p14="http://schemas.microsoft.com/office/powerpoint/2010/main" val="201361640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2_Concourse">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2_Concourse">
      <a:majorFont>
        <a:latin typeface=""/>
        <a:ea typeface=""/>
        <a:cs typeface=""/>
      </a:majorFont>
      <a:minorFont>
        <a:latin typefac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Concourse">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3537</TotalTime>
  <Words>3724</Words>
  <Application>Microsoft Office PowerPoint</Application>
  <PresentationFormat>On-screen Show (4:3)</PresentationFormat>
  <Paragraphs>508</Paragraphs>
  <Slides>50</Slides>
  <Notes>26</Notes>
  <HiddenSlides>0</HiddenSlides>
  <MMClips>0</MMClips>
  <ScaleCrop>false</ScaleCrop>
  <HeadingPairs>
    <vt:vector size="4" baseType="variant">
      <vt:variant>
        <vt:lpstr>Theme</vt:lpstr>
      </vt:variant>
      <vt:variant>
        <vt:i4>2</vt:i4>
      </vt:variant>
      <vt:variant>
        <vt:lpstr>Slide Titles</vt:lpstr>
      </vt:variant>
      <vt:variant>
        <vt:i4>50</vt:i4>
      </vt:variant>
    </vt:vector>
  </HeadingPairs>
  <TitlesOfParts>
    <vt:vector size="52" baseType="lpstr">
      <vt:lpstr>2_Concourse</vt:lpstr>
      <vt:lpstr>Concourse</vt:lpstr>
      <vt:lpstr>Librarians as Teachers, Researchers and Community Members      Meg Raven, Mount Saint Vincent University      Francesca Holyoke, University of New Brunswick      Karen Jensen, Concordia University </vt:lpstr>
      <vt:lpstr>¹Preliminary data from 2012 CAUT Librarian Salary Survey (61 responses) ²Data from 2004 CAUT Librarian Salary Survey (47 responses) ³Preliminary data from 2012 CAUT Librarian Salary Survey (29 responses) </vt:lpstr>
      <vt:lpstr>Librarians as Teachers</vt:lpstr>
      <vt:lpstr>Do librarians teach?</vt:lpstr>
      <vt:lpstr>Preliminary data from 2012 CAUT Librarian Salary Survey Includes responses from 62 universities, 28 colleges</vt:lpstr>
      <vt:lpstr>Should librarians teach?</vt:lpstr>
      <vt:lpstr>How is teaching operationalized in the academic librarian context?</vt:lpstr>
      <vt:lpstr>Cons of Teaching (credit courses)</vt:lpstr>
      <vt:lpstr>Teaching challenges</vt:lpstr>
      <vt:lpstr>Benefits of teaching credit courses</vt:lpstr>
      <vt:lpstr>Why we should take up (more credit-based) teaching</vt:lpstr>
      <vt:lpstr>What to do to advance teaching</vt:lpstr>
      <vt:lpstr>What needs to be done?</vt:lpstr>
      <vt:lpstr>Librarian vs. Faculty:  workload responsibilities</vt:lpstr>
      <vt:lpstr>What needs to be done?</vt:lpstr>
      <vt:lpstr>Collective Agreement language</vt:lpstr>
      <vt:lpstr>PowerPoint Presentation</vt:lpstr>
      <vt:lpstr>Librarians as Researchers</vt:lpstr>
      <vt:lpstr>Model Clause on the Scholarly Activities of Academic Librarians</vt:lpstr>
      <vt:lpstr>Model Clause on the Scholarly Activities of Academic Librarians</vt:lpstr>
      <vt:lpstr>Model Clause on the Scholarly Activities of Academic Librarians</vt:lpstr>
      <vt:lpstr>Preliminary data from 2012 CAUT LSAS Survey Raw data from the 2010 CAUT LSAS Survey %’s based on total number of replies to questions       </vt:lpstr>
      <vt:lpstr>Is research…</vt:lpstr>
      <vt:lpstr>Is research…</vt:lpstr>
      <vt:lpstr>How others perceive librarians’ research</vt:lpstr>
      <vt:lpstr>How others perceive librarians’ research</vt:lpstr>
      <vt:lpstr>How others perceive librarians’ research</vt:lpstr>
      <vt:lpstr>How others perceive librarians’ research</vt:lpstr>
      <vt:lpstr>How others perceive librarians’ research</vt:lpstr>
      <vt:lpstr>How others perceive librarians’ research</vt:lpstr>
      <vt:lpstr>Why should we take ownership of research?</vt:lpstr>
      <vt:lpstr>Barriers to taking ownership</vt:lpstr>
      <vt:lpstr>Ownership challenges</vt:lpstr>
      <vt:lpstr>PowerPoint Presentation</vt:lpstr>
      <vt:lpstr>Librarians as Community Members </vt:lpstr>
      <vt:lpstr>Definitions of Service</vt:lpstr>
      <vt:lpstr>Service Definition Depends on the Campus</vt:lpstr>
      <vt:lpstr>Collective Agreements Include Definitions of Service</vt:lpstr>
      <vt:lpstr>University of Saskatchewan C.A.</vt:lpstr>
      <vt:lpstr>Concordia University C.A.</vt:lpstr>
      <vt:lpstr>Administrative Service May Be Excluded</vt:lpstr>
      <vt:lpstr>Teaching Credit Courses at Another Institution</vt:lpstr>
      <vt:lpstr>Service in a Service Profession</vt:lpstr>
      <vt:lpstr>CAUT Policy Statement</vt:lpstr>
      <vt:lpstr>Collegial Governance</vt:lpstr>
      <vt:lpstr>ACRL</vt:lpstr>
      <vt:lpstr>Library Governance</vt:lpstr>
      <vt:lpstr>Importance of Service to Faculty </vt:lpstr>
      <vt:lpstr>Importance of Service to Librarians</vt:lpstr>
      <vt:lpstr>PowerPoint Presentation</vt:lpstr>
    </vt:vector>
  </TitlesOfParts>
  <Company>MSVU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303</cp:revision>
  <dcterms:created xsi:type="dcterms:W3CDTF">2009-08-11T18:00:17Z</dcterms:created>
  <dcterms:modified xsi:type="dcterms:W3CDTF">2013-02-15T16:22:55Z</dcterms:modified>
</cp:coreProperties>
</file>